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47"/>
  </p:notesMasterIdLst>
  <p:sldIdLst>
    <p:sldId id="301" r:id="rId2"/>
    <p:sldId id="256" r:id="rId3"/>
    <p:sldId id="257" r:id="rId4"/>
    <p:sldId id="258" r:id="rId5"/>
    <p:sldId id="259" r:id="rId6"/>
    <p:sldId id="260" r:id="rId7"/>
    <p:sldId id="261" r:id="rId8"/>
    <p:sldId id="262" r:id="rId9"/>
    <p:sldId id="263" r:id="rId10"/>
    <p:sldId id="264" r:id="rId11"/>
    <p:sldId id="265" r:id="rId12"/>
    <p:sldId id="266" r:id="rId13"/>
    <p:sldId id="267" r:id="rId14"/>
    <p:sldId id="298" r:id="rId15"/>
    <p:sldId id="268" r:id="rId16"/>
    <p:sldId id="269" r:id="rId17"/>
    <p:sldId id="270" r:id="rId18"/>
    <p:sldId id="272" r:id="rId19"/>
    <p:sldId id="277" r:id="rId20"/>
    <p:sldId id="278" r:id="rId21"/>
    <p:sldId id="280" r:id="rId22"/>
    <p:sldId id="281" r:id="rId23"/>
    <p:sldId id="279" r:id="rId24"/>
    <p:sldId id="282" r:id="rId25"/>
    <p:sldId id="283" r:id="rId26"/>
    <p:sldId id="299" r:id="rId27"/>
    <p:sldId id="284" r:id="rId28"/>
    <p:sldId id="287" r:id="rId29"/>
    <p:sldId id="288" r:id="rId30"/>
    <p:sldId id="289" r:id="rId31"/>
    <p:sldId id="290" r:id="rId32"/>
    <p:sldId id="291" r:id="rId33"/>
    <p:sldId id="292" r:id="rId34"/>
    <p:sldId id="293" r:id="rId35"/>
    <p:sldId id="294" r:id="rId36"/>
    <p:sldId id="295" r:id="rId37"/>
    <p:sldId id="296" r:id="rId38"/>
    <p:sldId id="297" r:id="rId39"/>
    <p:sldId id="274" r:id="rId40"/>
    <p:sldId id="275" r:id="rId41"/>
    <p:sldId id="276" r:id="rId42"/>
    <p:sldId id="271" r:id="rId43"/>
    <p:sldId id="286" r:id="rId44"/>
    <p:sldId id="285" r:id="rId45"/>
    <p:sldId id="300"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91" y="-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17E78A9E-F76F-4CD3-9280-229599BEDF6E}" type="slidenum">
              <a:rPr lang="en-US"/>
              <a:pPr>
                <a:defRPr/>
              </a:pPr>
              <a:t>‹#›</a:t>
            </a:fld>
            <a:endParaRPr lang="en-US"/>
          </a:p>
        </p:txBody>
      </p:sp>
    </p:spTree>
    <p:extLst>
      <p:ext uri="{BB962C8B-B14F-4D97-AF65-F5344CB8AC3E}">
        <p14:creationId xmlns:p14="http://schemas.microsoft.com/office/powerpoint/2010/main" xmlns="" val="15684300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050FDD-AC97-45AC-8789-58E7B769C59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5F460D-651C-4C8F-AD75-5A27FD534A5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E780A1-1602-453C-89A4-A203CD05141C}"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A00C49FC-E7AF-4D88-9B86-CEF7C4EF9A68}" type="slidenum">
              <a:rPr lang="en-US"/>
              <a:pPr>
                <a:defRPr/>
              </a:pPr>
              <a:t>‹#›</a:t>
            </a:fld>
            <a:endParaRPr lang="en-US"/>
          </a:p>
        </p:txBody>
      </p:sp>
    </p:spTree>
    <p:extLst>
      <p:ext uri="{BB962C8B-B14F-4D97-AF65-F5344CB8AC3E}">
        <p14:creationId xmlns:p14="http://schemas.microsoft.com/office/powerpoint/2010/main" xmlns="" val="2168156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198698-13B5-488A-9FC8-74B5AE540577}"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8A748C-6D08-41BB-B41B-57E30D6FB877}"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E76BC67-3BC5-45D2-A538-8ADFAE1E92D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11619E7-3EAB-4F01-82B8-987DEF5B658E}"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83D5157-CC45-4D76-8E11-05BDB04411D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3964F08-AB44-4A01-93B0-54E7648F64A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C959C98-5B16-4911-B1B4-F326706E5308}" type="slidenum">
              <a:rPr lang="en-US" smtClean="0"/>
              <a:pPr>
                <a:defRPr/>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0B733212-8CBA-4B7A-B8BE-E15AB42C7689}"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81DA0A52-B0BD-4C84-8CF8-94FA099D0F9C}" type="slidenum">
              <a:rPr lang="en-US" smtClean="0"/>
              <a:pPr>
                <a:defRPr/>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0"/>
            <a:ext cx="7620000" cy="1143000"/>
          </a:xfrm>
        </p:spPr>
        <p:txBody>
          <a:bodyPr/>
          <a:lstStyle/>
          <a:p>
            <a:pPr algn="ctr"/>
            <a:r>
              <a:rPr lang="en-US" sz="4800" b="1" dirty="0" smtClean="0"/>
              <a:t>Lecture # 05</a:t>
            </a:r>
            <a:br>
              <a:rPr lang="en-US" sz="4800" b="1" dirty="0" smtClean="0"/>
            </a:br>
            <a:r>
              <a:rPr lang="en-US" sz="4800" b="1" dirty="0" smtClean="0"/>
              <a:t>Urban Design Process</a:t>
            </a:r>
            <a:endParaRPr lang="en-US" sz="4800" b="1" dirty="0"/>
          </a:p>
        </p:txBody>
      </p:sp>
    </p:spTree>
    <p:extLst>
      <p:ext uri="{BB962C8B-B14F-4D97-AF65-F5344CB8AC3E}">
        <p14:creationId xmlns:p14="http://schemas.microsoft.com/office/powerpoint/2010/main" xmlns="" val="35905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marL="838200" indent="-838200" eaLnBrk="1" hangingPunct="1">
              <a:defRPr/>
            </a:pPr>
            <a:r>
              <a:rPr lang="en-GB" sz="3600" b="1" dirty="0" smtClean="0"/>
              <a:t>Functional analysis</a:t>
            </a:r>
            <a:r>
              <a:rPr lang="en-GB" sz="3600" dirty="0" smtClean="0"/>
              <a:t> </a:t>
            </a:r>
            <a:endParaRPr lang="en-US" sz="3600" dirty="0" smtClean="0"/>
          </a:p>
        </p:txBody>
      </p:sp>
      <p:sp>
        <p:nvSpPr>
          <p:cNvPr id="14339" name="Rectangle 3"/>
          <p:cNvSpPr>
            <a:spLocks noGrp="1" noChangeArrowheads="1"/>
          </p:cNvSpPr>
          <p:nvPr>
            <p:ph idx="1"/>
          </p:nvPr>
        </p:nvSpPr>
        <p:spPr>
          <a:xfrm>
            <a:off x="457200" y="1371600"/>
            <a:ext cx="7620000" cy="5029200"/>
          </a:xfrm>
        </p:spPr>
        <p:txBody>
          <a:bodyPr/>
          <a:lstStyle/>
          <a:p>
            <a:pPr algn="just" eaLnBrk="1" hangingPunct="1">
              <a:lnSpc>
                <a:spcPct val="90000"/>
              </a:lnSpc>
              <a:defRPr/>
            </a:pPr>
            <a:r>
              <a:rPr lang="en-GB" sz="2400" dirty="0" smtClean="0"/>
              <a:t>This examines the </a:t>
            </a:r>
            <a:r>
              <a:rPr lang="en-GB" sz="2400" u="sng" dirty="0" smtClean="0"/>
              <a:t>relationship of activities</a:t>
            </a:r>
            <a:r>
              <a:rPr lang="en-GB" sz="2400" dirty="0" smtClean="0"/>
              <a:t> among the various land uses </a:t>
            </a:r>
            <a:r>
              <a:rPr lang="en-GB" sz="2400" u="sng" dirty="0" smtClean="0"/>
              <a:t>and how they relate to circulation</a:t>
            </a:r>
            <a:r>
              <a:rPr lang="en-GB" sz="2400" dirty="0" smtClean="0"/>
              <a:t> systems.</a:t>
            </a:r>
          </a:p>
          <a:p>
            <a:pPr algn="just" eaLnBrk="1" hangingPunct="1">
              <a:lnSpc>
                <a:spcPct val="90000"/>
              </a:lnSpc>
              <a:buFont typeface="Wingdings" pitchFamily="2" charset="2"/>
              <a:buNone/>
              <a:defRPr/>
            </a:pPr>
            <a:endParaRPr lang="en-GB" sz="2400" dirty="0" smtClean="0"/>
          </a:p>
          <a:p>
            <a:pPr algn="just" eaLnBrk="1" hangingPunct="1">
              <a:lnSpc>
                <a:spcPct val="90000"/>
              </a:lnSpc>
              <a:defRPr/>
            </a:pPr>
            <a:r>
              <a:rPr lang="en-GB" sz="2400" dirty="0" smtClean="0"/>
              <a:t> This relates closely with the work of land use planners, the difference being that the urban designer carries out such a study into three dimensions.</a:t>
            </a:r>
          </a:p>
          <a:p>
            <a:pPr algn="just" eaLnBrk="1" hangingPunct="1">
              <a:lnSpc>
                <a:spcPct val="90000"/>
              </a:lnSpc>
              <a:defRPr/>
            </a:pPr>
            <a:endParaRPr lang="en-GB" sz="2400" dirty="0" smtClean="0"/>
          </a:p>
          <a:p>
            <a:pPr algn="just" eaLnBrk="1" hangingPunct="1">
              <a:lnSpc>
                <a:spcPct val="90000"/>
              </a:lnSpc>
              <a:defRPr/>
            </a:pPr>
            <a:r>
              <a:rPr lang="en-GB" sz="2400" dirty="0" smtClean="0"/>
              <a:t> For instance, increase in building heights will call for widening of streets to accommodate both motorized and pedestrian traffic.</a:t>
            </a:r>
            <a:r>
              <a:rPr lang="en-US" sz="24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marL="838200" indent="-838200" eaLnBrk="1" hangingPunct="1">
              <a:defRPr/>
            </a:pPr>
            <a:r>
              <a:rPr lang="en-GB" sz="3600" b="1" dirty="0" smtClean="0"/>
              <a:t>Synthesis</a:t>
            </a:r>
            <a:endParaRPr lang="en-US" sz="3600" b="1" dirty="0" smtClean="0"/>
          </a:p>
        </p:txBody>
      </p:sp>
      <p:sp>
        <p:nvSpPr>
          <p:cNvPr id="15363" name="Rectangle 3"/>
          <p:cNvSpPr>
            <a:spLocks noGrp="1" noChangeArrowheads="1"/>
          </p:cNvSpPr>
          <p:nvPr>
            <p:ph idx="1"/>
          </p:nvPr>
        </p:nvSpPr>
        <p:spPr>
          <a:xfrm>
            <a:off x="457200" y="1447800"/>
            <a:ext cx="7620000" cy="4953000"/>
          </a:xfrm>
        </p:spPr>
        <p:txBody>
          <a:bodyPr>
            <a:normAutofit/>
          </a:bodyPr>
          <a:lstStyle/>
          <a:p>
            <a:pPr algn="just" eaLnBrk="1" hangingPunct="1">
              <a:lnSpc>
                <a:spcPct val="80000"/>
              </a:lnSpc>
              <a:defRPr/>
            </a:pPr>
            <a:r>
              <a:rPr lang="en-GB" sz="2400" dirty="0" smtClean="0"/>
              <a:t>Data collected and the analysis of the problem are translated into design proposals for action</a:t>
            </a:r>
            <a:r>
              <a:rPr lang="en-US" sz="2400" dirty="0" smtClean="0"/>
              <a:t> </a:t>
            </a:r>
          </a:p>
          <a:p>
            <a:pPr algn="just" eaLnBrk="1" hangingPunct="1">
              <a:lnSpc>
                <a:spcPct val="80000"/>
              </a:lnSpc>
              <a:defRPr/>
            </a:pPr>
            <a:endParaRPr lang="en-US" sz="2400" dirty="0" smtClean="0"/>
          </a:p>
          <a:p>
            <a:pPr algn="just" eaLnBrk="1" hangingPunct="1">
              <a:lnSpc>
                <a:spcPct val="80000"/>
              </a:lnSpc>
              <a:defRPr/>
            </a:pPr>
            <a:r>
              <a:rPr lang="en-GB" sz="2400" dirty="0" smtClean="0"/>
              <a:t>Design concepts that reflect an understanding of the constraints of the problem and propose optimum solutions, based on </a:t>
            </a:r>
            <a:r>
              <a:rPr lang="en-GB" sz="2400" dirty="0" err="1" smtClean="0"/>
              <a:t>tradeoffs</a:t>
            </a:r>
            <a:r>
              <a:rPr lang="en-GB" sz="2400" dirty="0" smtClean="0"/>
              <a:t> such as between motor traffic and pedestrians</a:t>
            </a:r>
            <a:r>
              <a:rPr lang="en-US" sz="2400" dirty="0" smtClean="0"/>
              <a:t> </a:t>
            </a:r>
          </a:p>
          <a:p>
            <a:pPr algn="just" eaLnBrk="1" hangingPunct="1">
              <a:lnSpc>
                <a:spcPct val="80000"/>
              </a:lnSpc>
              <a:defRPr/>
            </a:pPr>
            <a:endParaRPr lang="en-US" sz="2400" dirty="0" smtClean="0"/>
          </a:p>
          <a:p>
            <a:pPr algn="just" eaLnBrk="1" hangingPunct="1">
              <a:lnSpc>
                <a:spcPct val="80000"/>
              </a:lnSpc>
              <a:defRPr/>
            </a:pPr>
            <a:r>
              <a:rPr lang="en-US" sz="2400" dirty="0" smtClean="0"/>
              <a:t>Main activities include:</a:t>
            </a:r>
          </a:p>
          <a:p>
            <a:pPr lvl="2" algn="just" eaLnBrk="1" hangingPunct="1">
              <a:lnSpc>
                <a:spcPct val="80000"/>
              </a:lnSpc>
              <a:buFont typeface="Wingdings" pitchFamily="2" charset="2"/>
              <a:buChar char="v"/>
              <a:defRPr/>
            </a:pPr>
            <a:r>
              <a:rPr lang="en-GB" sz="2400" i="1" dirty="0" smtClean="0"/>
              <a:t>Evolution of concepts for development</a:t>
            </a:r>
          </a:p>
          <a:p>
            <a:pPr lvl="2" algn="just" eaLnBrk="1" hangingPunct="1">
              <a:lnSpc>
                <a:spcPct val="80000"/>
              </a:lnSpc>
              <a:buFont typeface="Wingdings" pitchFamily="2" charset="2"/>
              <a:buChar char="v"/>
              <a:defRPr/>
            </a:pPr>
            <a:r>
              <a:rPr lang="en-GB" sz="2400" i="1" dirty="0" smtClean="0"/>
              <a:t>Development of schematic design</a:t>
            </a:r>
          </a:p>
          <a:p>
            <a:pPr lvl="2" algn="just" eaLnBrk="1" hangingPunct="1">
              <a:lnSpc>
                <a:spcPct val="80000"/>
              </a:lnSpc>
              <a:buFont typeface="Wingdings" pitchFamily="2" charset="2"/>
              <a:buChar char="v"/>
              <a:defRPr/>
            </a:pPr>
            <a:r>
              <a:rPr lang="en-GB" sz="2400" i="1" dirty="0" smtClean="0"/>
              <a:t>Preliminary Designs</a:t>
            </a:r>
            <a:endParaRPr lang="en-US" sz="2400" i="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marL="838200" indent="-838200" eaLnBrk="1" hangingPunct="1">
              <a:defRPr/>
            </a:pPr>
            <a:r>
              <a:rPr lang="en-GB" sz="4000" b="1" dirty="0" smtClean="0"/>
              <a:t>Evaluation</a:t>
            </a:r>
            <a:endParaRPr lang="en-US" sz="4000" b="1" dirty="0" smtClean="0"/>
          </a:p>
        </p:txBody>
      </p:sp>
      <p:sp>
        <p:nvSpPr>
          <p:cNvPr id="16387" name="Rectangle 3"/>
          <p:cNvSpPr>
            <a:spLocks noGrp="1" noChangeArrowheads="1"/>
          </p:cNvSpPr>
          <p:nvPr>
            <p:ph idx="1"/>
          </p:nvPr>
        </p:nvSpPr>
        <p:spPr/>
        <p:txBody>
          <a:bodyPr>
            <a:normAutofit/>
          </a:bodyPr>
          <a:lstStyle/>
          <a:p>
            <a:pPr indent="-342900" algn="just" eaLnBrk="1" hangingPunct="1">
              <a:buFont typeface="Wingdings" pitchFamily="2" charset="2"/>
              <a:buChar char="q"/>
              <a:defRPr/>
            </a:pPr>
            <a:r>
              <a:rPr lang="en-US" sz="2400" dirty="0" smtClean="0"/>
              <a:t>Based on two main criteria:</a:t>
            </a:r>
          </a:p>
          <a:p>
            <a:pPr marL="800100" lvl="1" indent="-342900" algn="just">
              <a:buFont typeface="Wingdings" pitchFamily="2" charset="2"/>
              <a:buChar char="v"/>
              <a:defRPr/>
            </a:pPr>
            <a:r>
              <a:rPr lang="en-GB" sz="2400" dirty="0" smtClean="0"/>
              <a:t>How well the solutions fit the problem?</a:t>
            </a:r>
          </a:p>
          <a:p>
            <a:pPr marL="800100" lvl="1" indent="-342900" algn="just">
              <a:buFont typeface="Wingdings" pitchFamily="2" charset="2"/>
              <a:buChar char="v"/>
              <a:defRPr/>
            </a:pPr>
            <a:r>
              <a:rPr lang="en-GB" sz="2400" dirty="0" smtClean="0"/>
              <a:t>How readily the proposals can be implemented?</a:t>
            </a:r>
            <a:endParaRPr lang="en-GB" sz="2400" dirty="0"/>
          </a:p>
          <a:p>
            <a:pPr marL="457200" lvl="1" indent="0" algn="just">
              <a:buNone/>
              <a:defRPr/>
            </a:pPr>
            <a:r>
              <a:rPr lang="en-US" sz="2400" dirty="0" smtClean="0"/>
              <a:t>Thus</a:t>
            </a:r>
            <a:r>
              <a:rPr lang="en-US" sz="2400" dirty="0"/>
              <a:t>, evaluation may examine:</a:t>
            </a:r>
          </a:p>
          <a:p>
            <a:pPr marL="1165860" lvl="2" indent="-342900" algn="just">
              <a:buFont typeface="Wingdings" pitchFamily="2" charset="2"/>
              <a:buChar char="v"/>
              <a:defRPr/>
            </a:pPr>
            <a:r>
              <a:rPr lang="en-GB" sz="2200" dirty="0" smtClean="0"/>
              <a:t> </a:t>
            </a:r>
            <a:r>
              <a:rPr lang="en-GB" sz="2400" dirty="0" smtClean="0"/>
              <a:t>ability to meet objectives</a:t>
            </a:r>
          </a:p>
          <a:p>
            <a:pPr marL="1165860" lvl="2" indent="-342900" algn="just">
              <a:buFont typeface="Wingdings" pitchFamily="2" charset="2"/>
              <a:buChar char="v"/>
              <a:defRPr/>
            </a:pPr>
            <a:r>
              <a:rPr lang="en-GB" sz="2400" dirty="0" smtClean="0"/>
              <a:t>ability to gain public acceptance</a:t>
            </a:r>
          </a:p>
          <a:p>
            <a:pPr marL="1165860" lvl="2" indent="-342900" algn="just">
              <a:buFont typeface="Wingdings" pitchFamily="2" charset="2"/>
              <a:buChar char="v"/>
              <a:defRPr/>
            </a:pPr>
            <a:r>
              <a:rPr lang="en-GB" sz="2400" dirty="0" smtClean="0"/>
              <a:t>meeting financial and technical demands</a:t>
            </a:r>
            <a:r>
              <a:rPr lang="en-US" sz="24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838200" indent="-838200" eaLnBrk="1" hangingPunct="1">
              <a:defRPr/>
            </a:pPr>
            <a:r>
              <a:rPr lang="en-GB" sz="3600" b="1" dirty="0" smtClean="0"/>
              <a:t>Implementation</a:t>
            </a:r>
            <a:endParaRPr lang="en-US" sz="3600" b="1" dirty="0" smtClean="0"/>
          </a:p>
        </p:txBody>
      </p:sp>
      <p:sp>
        <p:nvSpPr>
          <p:cNvPr id="17411" name="Rectangle 3"/>
          <p:cNvSpPr>
            <a:spLocks noGrp="1" noChangeArrowheads="1"/>
          </p:cNvSpPr>
          <p:nvPr>
            <p:ph idx="1"/>
          </p:nvPr>
        </p:nvSpPr>
        <p:spPr>
          <a:xfrm>
            <a:off x="457200" y="1295400"/>
            <a:ext cx="7924800" cy="5257800"/>
          </a:xfrm>
        </p:spPr>
        <p:txBody>
          <a:bodyPr/>
          <a:lstStyle/>
          <a:p>
            <a:pPr algn="just" eaLnBrk="1" hangingPunct="1">
              <a:lnSpc>
                <a:spcPct val="80000"/>
              </a:lnSpc>
              <a:buFont typeface="Wingdings" pitchFamily="2" charset="2"/>
              <a:buChar char="q"/>
              <a:defRPr/>
            </a:pPr>
            <a:r>
              <a:rPr lang="en-GB" sz="2400" dirty="0" smtClean="0"/>
              <a:t> Devising the actual strategies for financing and construction.</a:t>
            </a:r>
            <a:r>
              <a:rPr lang="en-US" sz="1800" dirty="0" smtClean="0"/>
              <a:t> </a:t>
            </a:r>
          </a:p>
          <a:p>
            <a:pPr algn="just" eaLnBrk="1" hangingPunct="1">
              <a:lnSpc>
                <a:spcPct val="80000"/>
              </a:lnSpc>
              <a:buFont typeface="Wingdings" pitchFamily="2" charset="2"/>
              <a:buChar char="q"/>
              <a:defRPr/>
            </a:pPr>
            <a:endParaRPr lang="en-US" sz="2000" dirty="0" smtClean="0"/>
          </a:p>
          <a:p>
            <a:pPr algn="just" eaLnBrk="1" hangingPunct="1">
              <a:lnSpc>
                <a:spcPct val="80000"/>
              </a:lnSpc>
              <a:buFont typeface="Wingdings" pitchFamily="2" charset="2"/>
              <a:buChar char="q"/>
              <a:defRPr/>
            </a:pPr>
            <a:r>
              <a:rPr lang="en-GB" sz="2400" dirty="0" smtClean="0"/>
              <a:t>Implementation relies on two main tools: </a:t>
            </a:r>
          </a:p>
          <a:p>
            <a:pPr lvl="1" algn="just">
              <a:lnSpc>
                <a:spcPct val="80000"/>
              </a:lnSpc>
              <a:buFont typeface="Wingdings" pitchFamily="2" charset="2"/>
              <a:buChar char="v"/>
              <a:defRPr/>
            </a:pPr>
            <a:r>
              <a:rPr lang="en-GB" sz="2400" dirty="0" smtClean="0"/>
              <a:t>Land use controls: include the traditional/Euclidean zoning ordinance, Planned Unit Development, Incentive/Bonus zoning, and Transfer of Development Rights</a:t>
            </a:r>
          </a:p>
          <a:p>
            <a:pPr lvl="1" algn="just">
              <a:lnSpc>
                <a:spcPct val="80000"/>
              </a:lnSpc>
              <a:buFont typeface="Wingdings" pitchFamily="2" charset="2"/>
              <a:buChar char="v"/>
              <a:defRPr/>
            </a:pPr>
            <a:r>
              <a:rPr lang="en-GB" sz="2400" dirty="0" smtClean="0"/>
              <a:t>Capital expenditures: these shape the pattern of land use by altering land values through the provision of access and utilities.</a:t>
            </a:r>
          </a:p>
          <a:p>
            <a:pPr algn="just" eaLnBrk="1" hangingPunct="1">
              <a:lnSpc>
                <a:spcPct val="80000"/>
              </a:lnSpc>
              <a:buFont typeface="Wingdings" pitchFamily="2" charset="2"/>
              <a:buChar char="q"/>
              <a:defRPr/>
            </a:pPr>
            <a:endParaRPr lang="en-GB" sz="2400" dirty="0" smtClean="0"/>
          </a:p>
          <a:p>
            <a:pPr algn="just" eaLnBrk="1" hangingPunct="1">
              <a:lnSpc>
                <a:spcPct val="80000"/>
              </a:lnSpc>
              <a:buFont typeface="Wingdings" pitchFamily="2" charset="2"/>
              <a:buChar char="q"/>
              <a:defRPr/>
            </a:pPr>
            <a:r>
              <a:rPr lang="en-GB" sz="2400" dirty="0" smtClean="0"/>
              <a:t> In this age of participation, successful implementation of urban design projects will rely on both capital expenditures and eminent domain (popularity).</a:t>
            </a:r>
            <a:r>
              <a:rPr lang="en-US" sz="2400" dirty="0" smtClean="0"/>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6"/>
          <p:cNvGrpSpPr>
            <a:grpSpLocks/>
          </p:cNvGrpSpPr>
          <p:nvPr/>
        </p:nvGrpSpPr>
        <p:grpSpPr bwMode="auto">
          <a:xfrm>
            <a:off x="457200" y="274638"/>
            <a:ext cx="8382000" cy="6049962"/>
            <a:chOff x="288" y="173"/>
            <a:chExt cx="5280" cy="3811"/>
          </a:xfrm>
        </p:grpSpPr>
        <p:pic>
          <p:nvPicPr>
            <p:cNvPr id="1536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8" y="720"/>
              <a:ext cx="5280" cy="3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5" name="Rectangle 5"/>
            <p:cNvSpPr>
              <a:spLocks noChangeArrowheads="1"/>
            </p:cNvSpPr>
            <p:nvPr/>
          </p:nvSpPr>
          <p:spPr bwMode="auto">
            <a:xfrm>
              <a:off x="288" y="173"/>
              <a:ext cx="5184" cy="360"/>
            </a:xfrm>
            <a:prstGeom prst="rect">
              <a:avLst/>
            </a:prstGeom>
            <a:noFill/>
            <a:ln w="9525">
              <a:noFill/>
              <a:miter lim="800000"/>
              <a:headEnd/>
              <a:tailEnd/>
            </a:ln>
            <a:effectLst/>
          </p:spPr>
          <p:txBody>
            <a:bodyPr anchor="ctr"/>
            <a:lstStyle/>
            <a:p>
              <a:pPr algn="ctr" eaLnBrk="1" hangingPunct="1">
                <a:defRPr/>
              </a:pPr>
              <a:r>
                <a:rPr lang="en-US" sz="3600" b="1" dirty="0">
                  <a:solidFill>
                    <a:schemeClr val="tx2"/>
                  </a:solidFill>
                  <a:effectLst>
                    <a:outerShdw blurRad="38100" dist="38100" dir="2700000" algn="tl">
                      <a:srgbClr val="000000"/>
                    </a:outerShdw>
                  </a:effectLst>
                </a:rPr>
                <a:t>Making a Visual Survey</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57200" y="457200"/>
            <a:ext cx="7848600" cy="5638800"/>
          </a:xfrm>
        </p:spPr>
        <p:txBody>
          <a:bodyPr/>
          <a:lstStyle/>
          <a:p>
            <a:pPr algn="just" eaLnBrk="1" hangingPunct="1">
              <a:lnSpc>
                <a:spcPct val="80000"/>
              </a:lnSpc>
              <a:buFont typeface="Wingdings" pitchFamily="2" charset="2"/>
              <a:buChar char="q"/>
              <a:defRPr/>
            </a:pPr>
            <a:r>
              <a:rPr lang="en-US" sz="2400" dirty="0" smtClean="0"/>
              <a:t> A </a:t>
            </a:r>
            <a:r>
              <a:rPr lang="en-US" sz="2400" b="1" i="1" dirty="0" smtClean="0"/>
              <a:t>visual survey</a:t>
            </a:r>
            <a:r>
              <a:rPr lang="en-US" sz="2400" dirty="0" smtClean="0"/>
              <a:t> is an examination of the form, appearance, and composition of a city…an evaluation of its </a:t>
            </a:r>
            <a:r>
              <a:rPr lang="en-US" sz="2400" i="1" dirty="0" smtClean="0"/>
              <a:t>assets </a:t>
            </a:r>
            <a:r>
              <a:rPr lang="en-US" sz="2400" dirty="0" smtClean="0"/>
              <a:t>(to be protected) and </a:t>
            </a:r>
            <a:r>
              <a:rPr lang="en-US" sz="2400" i="1" dirty="0" smtClean="0"/>
              <a:t>liabilities </a:t>
            </a:r>
            <a:r>
              <a:rPr lang="en-US" sz="2400" dirty="0" smtClean="0"/>
              <a:t>(to be corrected).</a:t>
            </a:r>
          </a:p>
          <a:p>
            <a:pPr algn="just" eaLnBrk="1" hangingPunct="1">
              <a:lnSpc>
                <a:spcPct val="80000"/>
              </a:lnSpc>
              <a:buFont typeface="Wingdings" pitchFamily="2" charset="2"/>
              <a:buChar char="q"/>
              <a:defRPr/>
            </a:pPr>
            <a:endParaRPr lang="en-US" sz="2400" dirty="0" smtClean="0"/>
          </a:p>
          <a:p>
            <a:pPr algn="just" eaLnBrk="1" hangingPunct="1">
              <a:lnSpc>
                <a:spcPct val="80000"/>
              </a:lnSpc>
              <a:buFont typeface="Wingdings" pitchFamily="2" charset="2"/>
              <a:buChar char="q"/>
              <a:defRPr/>
            </a:pPr>
            <a:r>
              <a:rPr lang="en-US" sz="2400" dirty="0" smtClean="0"/>
              <a:t> As an analysis of a city, its objectives are twofold:</a:t>
            </a:r>
          </a:p>
          <a:p>
            <a:pPr lvl="1" algn="just">
              <a:lnSpc>
                <a:spcPct val="80000"/>
              </a:lnSpc>
              <a:buFont typeface="Wingdings" pitchFamily="2" charset="2"/>
              <a:buChar char="v"/>
              <a:defRPr/>
            </a:pPr>
            <a:r>
              <a:rPr lang="en-US" sz="2400" dirty="0" smtClean="0"/>
              <a:t>To establish the relationship between spatial components as well as assessment of their condition</a:t>
            </a:r>
          </a:p>
          <a:p>
            <a:pPr lvl="1" algn="just">
              <a:lnSpc>
                <a:spcPct val="80000"/>
              </a:lnSpc>
              <a:buFont typeface="Wingdings" pitchFamily="2" charset="2"/>
              <a:buChar char="v"/>
              <a:defRPr/>
            </a:pPr>
            <a:r>
              <a:rPr lang="en-US" sz="2400" dirty="0" smtClean="0"/>
              <a:t>To determine where the area investigated needs improvement /reshaping/</a:t>
            </a:r>
            <a:r>
              <a:rPr lang="en-US" sz="2400" dirty="0" err="1" smtClean="0"/>
              <a:t>remodelling</a:t>
            </a:r>
            <a:r>
              <a:rPr lang="en-US" sz="2400" dirty="0"/>
              <a:t>.</a:t>
            </a:r>
            <a:endParaRPr lang="en-US" sz="2400" dirty="0" smtClean="0"/>
          </a:p>
          <a:p>
            <a:pPr algn="just" eaLnBrk="1" hangingPunct="1">
              <a:lnSpc>
                <a:spcPct val="80000"/>
              </a:lnSpc>
              <a:buFont typeface="Wingdings" pitchFamily="2" charset="2"/>
              <a:buChar char="q"/>
              <a:defRPr/>
            </a:pPr>
            <a:endParaRPr lang="en-US" sz="2400" dirty="0" smtClean="0"/>
          </a:p>
          <a:p>
            <a:pPr algn="just">
              <a:lnSpc>
                <a:spcPct val="80000"/>
              </a:lnSpc>
              <a:buFont typeface="Wingdings" pitchFamily="2" charset="2"/>
              <a:buChar char="q"/>
              <a:defRPr/>
            </a:pPr>
            <a:r>
              <a:rPr lang="en-US" sz="2400" dirty="0" smtClean="0"/>
              <a:t> A visual survey can be made at different urban scales: </a:t>
            </a:r>
            <a:r>
              <a:rPr lang="en-US" sz="2400" i="1" dirty="0" smtClean="0"/>
              <a:t>macro</a:t>
            </a:r>
            <a:r>
              <a:rPr lang="en-US" sz="2400" dirty="0" smtClean="0"/>
              <a:t> to </a:t>
            </a:r>
            <a:r>
              <a:rPr lang="en-US" sz="2400" i="1" dirty="0" smtClean="0"/>
              <a:t>micro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685800"/>
            <a:ext cx="7848600" cy="5410200"/>
          </a:xfrm>
        </p:spPr>
        <p:txBody>
          <a:bodyPr>
            <a:normAutofit/>
          </a:bodyPr>
          <a:lstStyle/>
          <a:p>
            <a:pPr algn="just" eaLnBrk="1" hangingPunct="1">
              <a:buFont typeface="Wingdings" pitchFamily="2" charset="2"/>
              <a:buChar char="q"/>
              <a:defRPr/>
            </a:pPr>
            <a:r>
              <a:rPr lang="en-US" sz="2400" dirty="0" smtClean="0"/>
              <a:t> A visual survey calls for a </a:t>
            </a:r>
            <a:r>
              <a:rPr lang="en-US" sz="2400" i="1" dirty="0" smtClean="0"/>
              <a:t>descriptive vocabulary</a:t>
            </a:r>
            <a:r>
              <a:rPr lang="en-US" sz="2400" dirty="0" smtClean="0"/>
              <a:t> for identification and relation of spatial elements in order to understand the form, function, and consequent appearance of given space.</a:t>
            </a:r>
          </a:p>
          <a:p>
            <a:pPr algn="just" eaLnBrk="1" hangingPunct="1">
              <a:buFont typeface="Wingdings" pitchFamily="2" charset="2"/>
              <a:buChar char="q"/>
              <a:defRPr/>
            </a:pPr>
            <a:endParaRPr lang="en-US" sz="2400" dirty="0" smtClean="0"/>
          </a:p>
          <a:p>
            <a:pPr algn="just" eaLnBrk="1" hangingPunct="1">
              <a:buFont typeface="Wingdings" pitchFamily="2" charset="2"/>
              <a:buChar char="q"/>
              <a:defRPr/>
            </a:pPr>
            <a:r>
              <a:rPr lang="en-US" sz="2400" dirty="0" smtClean="0"/>
              <a:t> A good survey generates ideas for action: areas of improvement, correction or total replacement.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04800"/>
            <a:ext cx="8229600" cy="685800"/>
          </a:xfrm>
        </p:spPr>
        <p:txBody>
          <a:bodyPr/>
          <a:lstStyle/>
          <a:p>
            <a:pPr eaLnBrk="1" hangingPunct="1">
              <a:defRPr/>
            </a:pPr>
            <a:r>
              <a:rPr lang="en-US" sz="3600" b="1" dirty="0" smtClean="0"/>
              <a:t>Components of a visual survey</a:t>
            </a:r>
          </a:p>
        </p:txBody>
      </p:sp>
      <p:sp>
        <p:nvSpPr>
          <p:cNvPr id="21507" name="Rectangle 3"/>
          <p:cNvSpPr>
            <a:spLocks noGrp="1" noChangeArrowheads="1"/>
          </p:cNvSpPr>
          <p:nvPr>
            <p:ph idx="1"/>
          </p:nvPr>
        </p:nvSpPr>
        <p:spPr>
          <a:xfrm>
            <a:off x="381000" y="1295400"/>
            <a:ext cx="8229600" cy="4800600"/>
          </a:xfrm>
        </p:spPr>
        <p:txBody>
          <a:bodyPr>
            <a:noAutofit/>
          </a:bodyPr>
          <a:lstStyle/>
          <a:p>
            <a:pPr marL="609600" indent="-609600" algn="just" eaLnBrk="1" hangingPunct="1">
              <a:lnSpc>
                <a:spcPct val="80000"/>
              </a:lnSpc>
              <a:buFont typeface="Wingdings" pitchFamily="2" charset="2"/>
              <a:buAutoNum type="arabicPeriod"/>
              <a:defRPr/>
            </a:pPr>
            <a:r>
              <a:rPr lang="en-US" sz="2000" b="1" dirty="0" smtClean="0"/>
              <a:t>Image of the city </a:t>
            </a:r>
          </a:p>
          <a:p>
            <a:pPr marL="609600" indent="-609600" algn="just" eaLnBrk="1" hangingPunct="1">
              <a:lnSpc>
                <a:spcPct val="80000"/>
              </a:lnSpc>
              <a:buFont typeface="Wingdings" pitchFamily="2" charset="2"/>
              <a:buAutoNum type="arabicPeriod"/>
              <a:defRPr/>
            </a:pPr>
            <a:r>
              <a:rPr lang="en-US" sz="2000" b="1" dirty="0" smtClean="0"/>
              <a:t>Landform and Nature</a:t>
            </a:r>
          </a:p>
          <a:p>
            <a:pPr marL="609600" indent="-609600" algn="just" eaLnBrk="1" hangingPunct="1">
              <a:lnSpc>
                <a:spcPct val="80000"/>
              </a:lnSpc>
              <a:buFont typeface="Wingdings" pitchFamily="2" charset="2"/>
              <a:buAutoNum type="arabicPeriod"/>
              <a:defRPr/>
            </a:pPr>
            <a:r>
              <a:rPr lang="en-US" sz="2000" b="1" dirty="0" smtClean="0"/>
              <a:t>Local Climate</a:t>
            </a:r>
          </a:p>
          <a:p>
            <a:pPr marL="609600" indent="-609600" algn="just" eaLnBrk="1" hangingPunct="1">
              <a:lnSpc>
                <a:spcPct val="80000"/>
              </a:lnSpc>
              <a:buFont typeface="Wingdings" pitchFamily="2" charset="2"/>
              <a:buAutoNum type="arabicPeriod"/>
              <a:defRPr/>
            </a:pPr>
            <a:r>
              <a:rPr lang="en-US" sz="2000" b="1" dirty="0" smtClean="0"/>
              <a:t>Shape of urban form</a:t>
            </a:r>
          </a:p>
          <a:p>
            <a:pPr marL="609600" indent="-609600" algn="just" eaLnBrk="1" hangingPunct="1">
              <a:lnSpc>
                <a:spcPct val="80000"/>
              </a:lnSpc>
              <a:buFont typeface="Wingdings" pitchFamily="2" charset="2"/>
              <a:buAutoNum type="arabicPeriod"/>
              <a:defRPr/>
            </a:pPr>
            <a:r>
              <a:rPr lang="en-US" sz="2000" b="1" dirty="0" smtClean="0"/>
              <a:t>Size and Density</a:t>
            </a:r>
          </a:p>
          <a:p>
            <a:pPr marL="609600" indent="-609600" algn="just" eaLnBrk="1" hangingPunct="1">
              <a:lnSpc>
                <a:spcPct val="80000"/>
              </a:lnSpc>
              <a:buFont typeface="Wingdings" pitchFamily="2" charset="2"/>
              <a:buAutoNum type="arabicPeriod"/>
              <a:defRPr/>
            </a:pPr>
            <a:r>
              <a:rPr lang="en-US" sz="2000" b="1" dirty="0" smtClean="0"/>
              <a:t>Pattern, Grain, and Texture</a:t>
            </a:r>
          </a:p>
          <a:p>
            <a:pPr marL="609600" indent="-609600" algn="just" eaLnBrk="1" hangingPunct="1">
              <a:lnSpc>
                <a:spcPct val="80000"/>
              </a:lnSpc>
              <a:buFont typeface="Wingdings" pitchFamily="2" charset="2"/>
              <a:buAutoNum type="arabicPeriod"/>
              <a:defRPr/>
            </a:pPr>
            <a:r>
              <a:rPr lang="en-US" sz="2000" b="1" dirty="0" smtClean="0"/>
              <a:t>Urban Spaces and Open Spaces</a:t>
            </a:r>
          </a:p>
          <a:p>
            <a:pPr marL="609600" indent="-609600" algn="just" eaLnBrk="1" hangingPunct="1">
              <a:lnSpc>
                <a:spcPct val="80000"/>
              </a:lnSpc>
              <a:buFont typeface="Wingdings" pitchFamily="2" charset="2"/>
              <a:buAutoNum type="arabicPeriod"/>
              <a:defRPr/>
            </a:pPr>
            <a:r>
              <a:rPr lang="en-US" sz="2000" b="1" dirty="0" smtClean="0"/>
              <a:t>Routes of movement</a:t>
            </a:r>
          </a:p>
          <a:p>
            <a:pPr marL="609600" indent="-609600" algn="just" eaLnBrk="1" hangingPunct="1">
              <a:lnSpc>
                <a:spcPct val="80000"/>
              </a:lnSpc>
              <a:buFont typeface="Wingdings" pitchFamily="2" charset="2"/>
              <a:buAutoNum type="arabicPeriod"/>
              <a:defRPr/>
            </a:pPr>
            <a:r>
              <a:rPr lang="en-US" sz="2000" b="1" dirty="0" smtClean="0"/>
              <a:t>Districts/Enclaves/Sectors</a:t>
            </a:r>
          </a:p>
          <a:p>
            <a:pPr marL="609600" indent="-609600" algn="just" eaLnBrk="1" hangingPunct="1">
              <a:lnSpc>
                <a:spcPct val="80000"/>
              </a:lnSpc>
              <a:buFont typeface="Wingdings" pitchFamily="2" charset="2"/>
              <a:buAutoNum type="arabicPeriod"/>
              <a:defRPr/>
            </a:pPr>
            <a:r>
              <a:rPr lang="en-US" sz="2000" b="1" dirty="0" smtClean="0"/>
              <a:t>Activity structure</a:t>
            </a:r>
          </a:p>
          <a:p>
            <a:pPr marL="609600" indent="-609600" algn="just" eaLnBrk="1" hangingPunct="1">
              <a:lnSpc>
                <a:spcPct val="80000"/>
              </a:lnSpc>
              <a:buFont typeface="Wingdings" pitchFamily="2" charset="2"/>
              <a:buAutoNum type="arabicPeriod"/>
              <a:defRPr/>
            </a:pPr>
            <a:r>
              <a:rPr lang="en-US" sz="2000" b="1" dirty="0" smtClean="0"/>
              <a:t>Orientation</a:t>
            </a:r>
          </a:p>
          <a:p>
            <a:pPr marL="609600" indent="-609600" algn="just" eaLnBrk="1" hangingPunct="1">
              <a:lnSpc>
                <a:spcPct val="80000"/>
              </a:lnSpc>
              <a:buFont typeface="Wingdings" pitchFamily="2" charset="2"/>
              <a:buAutoNum type="arabicPeriod"/>
              <a:defRPr/>
            </a:pPr>
            <a:r>
              <a:rPr lang="en-US" sz="2000" b="1" dirty="0" smtClean="0"/>
              <a:t>Details</a:t>
            </a:r>
          </a:p>
          <a:p>
            <a:pPr marL="609600" indent="-609600" algn="just" eaLnBrk="1" hangingPunct="1">
              <a:lnSpc>
                <a:spcPct val="80000"/>
              </a:lnSpc>
              <a:buFont typeface="Wingdings" pitchFamily="2" charset="2"/>
              <a:buAutoNum type="arabicPeriod"/>
              <a:defRPr/>
            </a:pPr>
            <a:r>
              <a:rPr lang="en-US" sz="2000" b="1" dirty="0" smtClean="0"/>
              <a:t>Pedestrian areas</a:t>
            </a:r>
          </a:p>
          <a:p>
            <a:pPr marL="609600" indent="-609600" algn="just" eaLnBrk="1" hangingPunct="1">
              <a:lnSpc>
                <a:spcPct val="80000"/>
              </a:lnSpc>
              <a:buFont typeface="Wingdings" pitchFamily="2" charset="2"/>
              <a:buAutoNum type="arabicPeriod"/>
              <a:defRPr/>
            </a:pPr>
            <a:r>
              <a:rPr lang="en-US" sz="2000" b="1" dirty="0" smtClean="0"/>
              <a:t>Vistas and skylines</a:t>
            </a:r>
          </a:p>
          <a:p>
            <a:pPr marL="609600" indent="-609600" algn="just" eaLnBrk="1" hangingPunct="1">
              <a:lnSpc>
                <a:spcPct val="80000"/>
              </a:lnSpc>
              <a:buFont typeface="Wingdings" pitchFamily="2" charset="2"/>
              <a:buAutoNum type="arabicPeriod"/>
              <a:defRPr/>
            </a:pPr>
            <a:r>
              <a:rPr lang="en-US" sz="2000" b="1" dirty="0" smtClean="0"/>
              <a:t>Non-physical Aspects</a:t>
            </a:r>
          </a:p>
          <a:p>
            <a:pPr marL="609600" indent="-609600" algn="just" eaLnBrk="1" hangingPunct="1">
              <a:lnSpc>
                <a:spcPct val="80000"/>
              </a:lnSpc>
              <a:buFont typeface="Wingdings" pitchFamily="2" charset="2"/>
              <a:buAutoNum type="arabicPeriod"/>
              <a:defRPr/>
            </a:pPr>
            <a:r>
              <a:rPr lang="en-US" sz="2000" b="1" dirty="0" smtClean="0"/>
              <a:t>Problem Areas</a:t>
            </a:r>
            <a:endParaRPr lang="en-US" sz="1600" b="1" dirty="0" smtClean="0"/>
          </a:p>
          <a:p>
            <a:pPr marL="609600" indent="-609600" algn="just" eaLnBrk="1" hangingPunct="1">
              <a:lnSpc>
                <a:spcPct val="80000"/>
              </a:lnSpc>
              <a:buFont typeface="Wingdings" pitchFamily="2" charset="2"/>
              <a:buNone/>
              <a:defRPr/>
            </a:pPr>
            <a:r>
              <a:rPr lang="en-US" sz="600" b="1" dirty="0" smtClean="0"/>
              <a:t>         </a:t>
            </a:r>
          </a:p>
          <a:p>
            <a:pPr marL="609600" indent="-609600" algn="just" eaLnBrk="1" hangingPunct="1">
              <a:lnSpc>
                <a:spcPct val="80000"/>
              </a:lnSpc>
              <a:buFont typeface="Wingdings" pitchFamily="2" charset="2"/>
              <a:buAutoNum type="arabicPeriod"/>
              <a:defRPr/>
            </a:pPr>
            <a:endParaRPr lang="en-US" sz="900" b="1" dirty="0" smtClean="0"/>
          </a:p>
          <a:p>
            <a:pPr marL="609600" indent="-609600" algn="just" eaLnBrk="1" hangingPunct="1">
              <a:lnSpc>
                <a:spcPct val="80000"/>
              </a:lnSpc>
              <a:defRPr/>
            </a:pPr>
            <a:endParaRPr lang="en-US" sz="900" b="1"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85800"/>
            <a:ext cx="7620000" cy="731838"/>
          </a:xfrm>
        </p:spPr>
        <p:txBody>
          <a:bodyPr/>
          <a:lstStyle/>
          <a:p>
            <a:pPr marL="762000" indent="-762000" eaLnBrk="1" hangingPunct="1">
              <a:defRPr/>
            </a:pPr>
            <a:r>
              <a:rPr lang="en-US" sz="3600" b="1" dirty="0" smtClean="0"/>
              <a:t>Image of the city</a:t>
            </a:r>
            <a:r>
              <a:rPr lang="en-US" sz="4000" b="1" dirty="0" smtClean="0"/>
              <a:t/>
            </a:r>
            <a:br>
              <a:rPr lang="en-US" sz="4000" b="1" dirty="0" smtClean="0"/>
            </a:br>
            <a:r>
              <a:rPr lang="en-US" sz="2400" dirty="0" smtClean="0"/>
              <a:t>(paths, districts, edges, landmarks, nodes)</a:t>
            </a:r>
            <a:r>
              <a:rPr lang="en-US" sz="4000" dirty="0" smtClean="0"/>
              <a:t/>
            </a:r>
            <a:br>
              <a:rPr lang="en-US" sz="4000" dirty="0" smtClean="0"/>
            </a:br>
            <a:endParaRPr lang="en-US" sz="4000" dirty="0" smtClean="0"/>
          </a:p>
        </p:txBody>
      </p:sp>
      <p:sp>
        <p:nvSpPr>
          <p:cNvPr id="23556" name="Rectangle 4"/>
          <p:cNvSpPr>
            <a:spLocks noGrp="1" noChangeArrowheads="1"/>
          </p:cNvSpPr>
          <p:nvPr>
            <p:ph idx="1"/>
          </p:nvPr>
        </p:nvSpPr>
        <p:spPr/>
        <p:txBody>
          <a:bodyPr>
            <a:normAutofit/>
          </a:bodyPr>
          <a:lstStyle/>
          <a:p>
            <a:pPr lvl="1" indent="-342900" algn="just">
              <a:buFont typeface="Wingdings" pitchFamily="2" charset="2"/>
              <a:buChar char="q"/>
              <a:defRPr/>
            </a:pPr>
            <a:r>
              <a:rPr lang="en-US" sz="2400" dirty="0"/>
              <a:t>T</a:t>
            </a:r>
            <a:r>
              <a:rPr lang="en-US" sz="2400" dirty="0" smtClean="0"/>
              <a:t>he mental picture people extract from the physical reality of the city</a:t>
            </a:r>
          </a:p>
          <a:p>
            <a:pPr marL="1272540" lvl="2" indent="-609600" algn="just">
              <a:buFont typeface="Wingdings" pitchFamily="2" charset="2"/>
              <a:buChar char="v"/>
              <a:defRPr/>
            </a:pPr>
            <a:r>
              <a:rPr lang="en-US" sz="2400" dirty="0" smtClean="0"/>
              <a:t>a picture of parts of the city in physical relationship to each other</a:t>
            </a:r>
          </a:p>
          <a:p>
            <a:pPr marL="1272540" lvl="2" indent="-609600" algn="just">
              <a:buFont typeface="Wingdings" pitchFamily="2" charset="2"/>
              <a:buChar char="v"/>
              <a:defRPr/>
            </a:pPr>
            <a:r>
              <a:rPr lang="en-US" sz="2400" dirty="0" smtClean="0"/>
              <a:t>Picture of the most salient features of a city’s form</a:t>
            </a:r>
          </a:p>
          <a:p>
            <a:pPr marL="1272540" lvl="2" indent="-609600" algn="just">
              <a:buFont typeface="Wingdings" pitchFamily="2" charset="2"/>
              <a:buChar char="v"/>
              <a:defRPr/>
            </a:pPr>
            <a:r>
              <a:rPr lang="en-US" sz="2400" dirty="0" smtClean="0"/>
              <a:t>Skeletal elements of city form</a:t>
            </a:r>
          </a:p>
          <a:p>
            <a:pPr marL="609600" indent="-609600" algn="just" eaLnBrk="1" hangingPunct="1">
              <a:buFontTx/>
              <a:buNone/>
              <a:defRPr/>
            </a:pPr>
            <a:endParaRPr lang="en-US" sz="2400" dirty="0" smtClean="0"/>
          </a:p>
          <a:p>
            <a:pPr marL="609600" indent="-609600" algn="just" eaLnBrk="1" hangingPunct="1">
              <a:defRPr/>
            </a:pPr>
            <a:endParaRPr lang="en-US" sz="2400"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p:txBody>
          <a:bodyPr/>
          <a:lstStyle/>
          <a:p>
            <a:pPr eaLnBrk="1" hangingPunct="1">
              <a:defRPr/>
            </a:pPr>
            <a:r>
              <a:rPr lang="en-US" sz="3600" b="1" dirty="0" smtClean="0"/>
              <a:t>Landform and Nature</a:t>
            </a:r>
            <a:br>
              <a:rPr lang="en-US" sz="3600" b="1" dirty="0" smtClean="0"/>
            </a:br>
            <a:endParaRPr lang="en-US" sz="3600" b="1" dirty="0" smtClean="0"/>
          </a:p>
        </p:txBody>
      </p:sp>
      <p:sp>
        <p:nvSpPr>
          <p:cNvPr id="29699" name="Rectangle 3"/>
          <p:cNvSpPr>
            <a:spLocks noGrp="1" noChangeArrowheads="1"/>
          </p:cNvSpPr>
          <p:nvPr>
            <p:ph idx="1"/>
          </p:nvPr>
        </p:nvSpPr>
        <p:spPr>
          <a:xfrm>
            <a:off x="533400" y="3733800"/>
            <a:ext cx="7848600" cy="2514600"/>
          </a:xfrm>
        </p:spPr>
        <p:txBody>
          <a:bodyPr>
            <a:noAutofit/>
          </a:bodyPr>
          <a:lstStyle/>
          <a:p>
            <a:pPr algn="just" eaLnBrk="1" hangingPunct="1">
              <a:lnSpc>
                <a:spcPct val="90000"/>
              </a:lnSpc>
              <a:buFont typeface="Wingdings" pitchFamily="2" charset="2"/>
              <a:buChar char="§"/>
              <a:defRPr/>
            </a:pPr>
            <a:r>
              <a:rPr lang="en-US" sz="2400" b="1" u="sng" dirty="0" smtClean="0"/>
              <a:t>Landform:</a:t>
            </a:r>
          </a:p>
          <a:p>
            <a:pPr algn="just" eaLnBrk="1" hangingPunct="1">
              <a:lnSpc>
                <a:spcPct val="90000"/>
              </a:lnSpc>
              <a:buFont typeface="Wingdings" pitchFamily="2" charset="2"/>
              <a:buChar char="§"/>
              <a:defRPr/>
            </a:pPr>
            <a:r>
              <a:rPr lang="en-US" sz="2400" dirty="0" smtClean="0"/>
              <a:t>Every city is built on land</a:t>
            </a:r>
          </a:p>
          <a:p>
            <a:pPr algn="just" eaLnBrk="1" hangingPunct="1">
              <a:lnSpc>
                <a:spcPct val="90000"/>
              </a:lnSpc>
              <a:buFont typeface="Wingdings" pitchFamily="2" charset="2"/>
              <a:buChar char="§"/>
              <a:defRPr/>
            </a:pPr>
            <a:r>
              <a:rPr lang="en-US" sz="2400" dirty="0" smtClean="0"/>
              <a:t>Includes topography and landscape character…form of terrain (flat, rolling, hilly </a:t>
            </a:r>
            <a:r>
              <a:rPr lang="en-US" sz="2400" dirty="0" err="1" smtClean="0"/>
              <a:t>etc</a:t>
            </a:r>
            <a:r>
              <a:rPr lang="en-US" sz="2400" dirty="0" smtClean="0"/>
              <a:t>)</a:t>
            </a:r>
          </a:p>
          <a:p>
            <a:pPr algn="just" eaLnBrk="1" hangingPunct="1">
              <a:lnSpc>
                <a:spcPct val="90000"/>
              </a:lnSpc>
              <a:buFont typeface="Wingdings" pitchFamily="2" charset="2"/>
              <a:buChar char="§"/>
              <a:defRPr/>
            </a:pPr>
            <a:r>
              <a:rPr lang="en-US" sz="2400" dirty="0" smtClean="0"/>
              <a:t>Prominent landscape features should be noted (cliffs, ranges, mountain peaks, rivers, lakes, </a:t>
            </a:r>
            <a:r>
              <a:rPr lang="en-US" sz="2400" dirty="0" err="1" smtClean="0"/>
              <a:t>etc</a:t>
            </a:r>
            <a:endParaRPr lang="en-US" sz="2400" dirty="0" smtClean="0"/>
          </a:p>
          <a:p>
            <a:pPr algn="just" eaLnBrk="1" hangingPunct="1">
              <a:lnSpc>
                <a:spcPct val="90000"/>
              </a:lnSpc>
              <a:buFont typeface="Wingdings" pitchFamily="2" charset="2"/>
              <a:buChar char="§"/>
              <a:defRPr/>
            </a:pPr>
            <a:r>
              <a:rPr lang="en-US" sz="2400" dirty="0" smtClean="0"/>
              <a:t>Type and character of greenery, including its seasonal changes</a:t>
            </a:r>
          </a:p>
        </p:txBody>
      </p:sp>
      <p:pic>
        <p:nvPicPr>
          <p:cNvPr id="2048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838200"/>
            <a:ext cx="8534400" cy="2819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0"/>
            <a:ext cx="7772400" cy="838200"/>
          </a:xfrm>
        </p:spPr>
        <p:txBody>
          <a:bodyPr/>
          <a:lstStyle/>
          <a:p>
            <a:pPr eaLnBrk="1" hangingPunct="1">
              <a:defRPr/>
            </a:pPr>
            <a:r>
              <a:rPr lang="en-US" sz="3600" b="1" dirty="0" smtClean="0"/>
              <a:t>URBAN DESIGN PROCESS</a:t>
            </a:r>
          </a:p>
        </p:txBody>
      </p:sp>
      <p:sp>
        <p:nvSpPr>
          <p:cNvPr id="2051" name="Rectangle 3"/>
          <p:cNvSpPr>
            <a:spLocks noGrp="1" noChangeArrowheads="1"/>
          </p:cNvSpPr>
          <p:nvPr>
            <p:ph type="subTitle" idx="1"/>
          </p:nvPr>
        </p:nvSpPr>
        <p:spPr>
          <a:xfrm>
            <a:off x="381000" y="1371600"/>
            <a:ext cx="7924800" cy="5105400"/>
          </a:xfrm>
        </p:spPr>
        <p:txBody>
          <a:bodyPr/>
          <a:lstStyle/>
          <a:p>
            <a:pPr algn="just" eaLnBrk="1" hangingPunct="1">
              <a:lnSpc>
                <a:spcPct val="80000"/>
              </a:lnSpc>
              <a:buFont typeface="Wingdings" pitchFamily="2" charset="2"/>
              <a:buChar char="n"/>
              <a:defRPr/>
            </a:pPr>
            <a:r>
              <a:rPr lang="en-GB" sz="2400" dirty="0" smtClean="0">
                <a:solidFill>
                  <a:schemeClr val="tx1"/>
                </a:solidFill>
              </a:rPr>
              <a:t>Urban design is preoccupied with </a:t>
            </a:r>
            <a:r>
              <a:rPr lang="en-GB" sz="2400" i="1" dirty="0" smtClean="0">
                <a:solidFill>
                  <a:schemeClr val="tx1"/>
                </a:solidFill>
              </a:rPr>
              <a:t>physical form</a:t>
            </a:r>
            <a:r>
              <a:rPr lang="en-GB" sz="2400" dirty="0" smtClean="0">
                <a:solidFill>
                  <a:schemeClr val="tx1"/>
                </a:solidFill>
              </a:rPr>
              <a:t> and </a:t>
            </a:r>
            <a:r>
              <a:rPr lang="en-GB" sz="2400" i="1" dirty="0" smtClean="0">
                <a:solidFill>
                  <a:schemeClr val="tx1"/>
                </a:solidFill>
              </a:rPr>
              <a:t>functional quality</a:t>
            </a:r>
            <a:r>
              <a:rPr lang="en-GB" sz="2400" dirty="0" smtClean="0">
                <a:solidFill>
                  <a:schemeClr val="tx1"/>
                </a:solidFill>
              </a:rPr>
              <a:t> of the city. </a:t>
            </a:r>
          </a:p>
          <a:p>
            <a:pPr algn="just" eaLnBrk="1" hangingPunct="1">
              <a:lnSpc>
                <a:spcPct val="80000"/>
              </a:lnSpc>
              <a:buFont typeface="Wingdings" pitchFamily="2" charset="2"/>
              <a:buChar char="n"/>
              <a:defRPr/>
            </a:pPr>
            <a:endParaRPr lang="en-GB" sz="2400" dirty="0" smtClean="0">
              <a:solidFill>
                <a:schemeClr val="tx1"/>
              </a:solidFill>
            </a:endParaRPr>
          </a:p>
          <a:p>
            <a:pPr algn="just" eaLnBrk="1" hangingPunct="1">
              <a:lnSpc>
                <a:spcPct val="80000"/>
              </a:lnSpc>
              <a:buFont typeface="Wingdings" pitchFamily="2" charset="2"/>
              <a:buChar char="n"/>
              <a:defRPr/>
            </a:pPr>
            <a:r>
              <a:rPr lang="en-GB" sz="2400" dirty="0" smtClean="0">
                <a:solidFill>
                  <a:schemeClr val="tx1"/>
                </a:solidFill>
              </a:rPr>
              <a:t>In terms of approach, it can be viewed as </a:t>
            </a:r>
            <a:r>
              <a:rPr lang="en-GB" sz="2400" i="1" dirty="0" smtClean="0">
                <a:solidFill>
                  <a:schemeClr val="tx1"/>
                </a:solidFill>
              </a:rPr>
              <a:t>pure technique</a:t>
            </a:r>
            <a:r>
              <a:rPr lang="en-GB" sz="2400" dirty="0" smtClean="0">
                <a:solidFill>
                  <a:schemeClr val="tx1"/>
                </a:solidFill>
              </a:rPr>
              <a:t> and/or </a:t>
            </a:r>
            <a:r>
              <a:rPr lang="en-GB" sz="2400" i="1" dirty="0" smtClean="0">
                <a:solidFill>
                  <a:schemeClr val="tx1"/>
                </a:solidFill>
              </a:rPr>
              <a:t>city building process </a:t>
            </a:r>
            <a:r>
              <a:rPr lang="en-GB" sz="2400" dirty="0" smtClean="0">
                <a:solidFill>
                  <a:schemeClr val="tx1"/>
                </a:solidFill>
              </a:rPr>
              <a:t>among various actors</a:t>
            </a:r>
            <a:endParaRPr lang="en-GB" sz="2400" i="1" dirty="0" smtClean="0">
              <a:solidFill>
                <a:schemeClr val="tx1"/>
              </a:solidFill>
            </a:endParaRPr>
          </a:p>
          <a:p>
            <a:pPr algn="just" eaLnBrk="1" hangingPunct="1">
              <a:lnSpc>
                <a:spcPct val="80000"/>
              </a:lnSpc>
              <a:buFont typeface="Wingdings" pitchFamily="2" charset="2"/>
              <a:buChar char="n"/>
              <a:defRPr/>
            </a:pPr>
            <a:endParaRPr lang="en-GB" sz="2400" dirty="0" smtClean="0">
              <a:solidFill>
                <a:schemeClr val="tx1"/>
              </a:solidFill>
            </a:endParaRPr>
          </a:p>
          <a:p>
            <a:pPr algn="just" eaLnBrk="1" hangingPunct="1">
              <a:lnSpc>
                <a:spcPct val="80000"/>
              </a:lnSpc>
              <a:buFont typeface="Wingdings" pitchFamily="2" charset="2"/>
              <a:buChar char="n"/>
              <a:defRPr/>
            </a:pPr>
            <a:r>
              <a:rPr lang="en-GB" sz="2400" dirty="0" smtClean="0">
                <a:solidFill>
                  <a:schemeClr val="tx1"/>
                </a:solidFill>
              </a:rPr>
              <a:t>The nature of objectives will depend on the context and scale/level of concern</a:t>
            </a:r>
          </a:p>
          <a:p>
            <a:pPr algn="just" eaLnBrk="1" hangingPunct="1">
              <a:lnSpc>
                <a:spcPct val="80000"/>
              </a:lnSpc>
              <a:defRPr/>
            </a:pPr>
            <a:endParaRPr lang="en-GB" sz="2400" dirty="0" smtClean="0">
              <a:solidFill>
                <a:schemeClr val="tx1"/>
              </a:solidFill>
            </a:endParaRPr>
          </a:p>
          <a:p>
            <a:pPr algn="just" eaLnBrk="1" hangingPunct="1">
              <a:lnSpc>
                <a:spcPct val="80000"/>
              </a:lnSpc>
              <a:buFont typeface="Wingdings" pitchFamily="2" charset="2"/>
              <a:buChar char="n"/>
              <a:defRPr/>
            </a:pPr>
            <a:r>
              <a:rPr lang="en-GB" sz="2400" dirty="0" smtClean="0">
                <a:solidFill>
                  <a:schemeClr val="tx1"/>
                </a:solidFill>
              </a:rPr>
              <a:t>Thus, at one extreme an urban design plan may be </a:t>
            </a:r>
            <a:r>
              <a:rPr lang="en-GB" sz="2400" i="1" dirty="0" smtClean="0">
                <a:solidFill>
                  <a:schemeClr val="tx1"/>
                </a:solidFill>
              </a:rPr>
              <a:t>specific</a:t>
            </a:r>
            <a:r>
              <a:rPr lang="en-GB" sz="2400" dirty="0" smtClean="0">
                <a:solidFill>
                  <a:schemeClr val="tx1"/>
                </a:solidFill>
              </a:rPr>
              <a:t> including construction and financing details (project level); On the other extreme, urban design may be </a:t>
            </a:r>
            <a:r>
              <a:rPr lang="en-GB" sz="2400" i="1" dirty="0" smtClean="0">
                <a:solidFill>
                  <a:schemeClr val="tx1"/>
                </a:solidFill>
              </a:rPr>
              <a:t>generic;</a:t>
            </a:r>
            <a:r>
              <a:rPr lang="en-GB" sz="2400" dirty="0" smtClean="0">
                <a:solidFill>
                  <a:schemeClr val="tx1"/>
                </a:solidFill>
              </a:rPr>
              <a:t> simply entail a set of guidelines or rules, used to formulate a policy that affects the decisions of others</a:t>
            </a:r>
            <a:r>
              <a:rPr lang="en-US" sz="2400" dirty="0" smtClean="0">
                <a:solidFill>
                  <a:schemeClr val="tx1"/>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81000" y="762000"/>
            <a:ext cx="8229600" cy="4495800"/>
          </a:xfrm>
        </p:spPr>
        <p:txBody>
          <a:bodyPr>
            <a:normAutofit/>
          </a:bodyPr>
          <a:lstStyle/>
          <a:p>
            <a:pPr algn="just" eaLnBrk="1" hangingPunct="1">
              <a:buFont typeface="Wingdings" pitchFamily="2" charset="2"/>
              <a:buNone/>
              <a:defRPr/>
            </a:pPr>
            <a:r>
              <a:rPr lang="en-US" sz="2400" b="1" u="sng" dirty="0" smtClean="0"/>
              <a:t>Nature:</a:t>
            </a:r>
            <a:r>
              <a:rPr lang="en-US" sz="2400" b="1" dirty="0" smtClean="0"/>
              <a:t> </a:t>
            </a:r>
            <a:r>
              <a:rPr lang="en-US" sz="2400" dirty="0" smtClean="0"/>
              <a:t>Considerations,</a:t>
            </a:r>
          </a:p>
          <a:p>
            <a:pPr algn="just" eaLnBrk="1" hangingPunct="1">
              <a:buFont typeface="Wingdings" pitchFamily="2" charset="2"/>
              <a:buNone/>
              <a:defRPr/>
            </a:pPr>
            <a:endParaRPr lang="en-US" sz="2400" dirty="0" smtClean="0"/>
          </a:p>
          <a:p>
            <a:pPr algn="just" eaLnBrk="1" hangingPunct="1">
              <a:buFont typeface="Wingdings" pitchFamily="2" charset="2"/>
              <a:buChar char="§"/>
              <a:defRPr/>
            </a:pPr>
            <a:r>
              <a:rPr lang="en-US" sz="2400" dirty="0" smtClean="0"/>
              <a:t>Character of surrounding landscape that built form will respond to functionally and aesthetically</a:t>
            </a:r>
          </a:p>
          <a:p>
            <a:pPr algn="just" eaLnBrk="1" hangingPunct="1">
              <a:buFont typeface="Wingdings" pitchFamily="2" charset="2"/>
              <a:buChar char="§"/>
              <a:defRPr/>
            </a:pPr>
            <a:r>
              <a:rPr lang="en-US" sz="2400" dirty="0" smtClean="0"/>
              <a:t>Degree to which built form will enhance nature</a:t>
            </a:r>
          </a:p>
          <a:p>
            <a:pPr algn="just" eaLnBrk="1" hangingPunct="1">
              <a:buFont typeface="Wingdings" pitchFamily="2" charset="2"/>
              <a:buChar char="§"/>
              <a:defRPr/>
            </a:pPr>
            <a:r>
              <a:rPr lang="en-US" sz="2400" dirty="0" smtClean="0"/>
              <a:t>Natural areas to be left intact to complement urban form</a:t>
            </a:r>
          </a:p>
          <a:p>
            <a:pPr algn="just" eaLnBrk="1" hangingPunct="1">
              <a:defRPr/>
            </a:pPr>
            <a:endParaRPr lang="en-US" sz="24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z="3600" b="1" dirty="0" smtClean="0"/>
              <a:t>Shape of urban form</a:t>
            </a:r>
          </a:p>
        </p:txBody>
      </p:sp>
      <p:sp>
        <p:nvSpPr>
          <p:cNvPr id="32771" name="Rectangle 3"/>
          <p:cNvSpPr>
            <a:spLocks noGrp="1" noChangeArrowheads="1"/>
          </p:cNvSpPr>
          <p:nvPr>
            <p:ph sz="half" idx="1"/>
          </p:nvPr>
        </p:nvSpPr>
        <p:spPr/>
        <p:txBody>
          <a:bodyPr/>
          <a:lstStyle/>
          <a:p>
            <a:pPr eaLnBrk="1" hangingPunct="1">
              <a:defRPr/>
            </a:pPr>
            <a:endParaRPr lang="en-US" dirty="0" smtClean="0"/>
          </a:p>
          <a:p>
            <a:pPr eaLnBrk="1" hangingPunct="1">
              <a:defRPr/>
            </a:pPr>
            <a:endParaRPr lang="en-US" dirty="0" smtClean="0"/>
          </a:p>
          <a:p>
            <a:pPr eaLnBrk="1" hangingPunct="1">
              <a:defRPr/>
            </a:pPr>
            <a:r>
              <a:rPr lang="en-US" dirty="0" smtClean="0"/>
              <a:t>Characteristics and objectives of various shapes; </a:t>
            </a:r>
            <a:r>
              <a:rPr lang="en-US" i="1" dirty="0" smtClean="0"/>
              <a:t>pros</a:t>
            </a:r>
            <a:r>
              <a:rPr lang="en-US" dirty="0" smtClean="0"/>
              <a:t> and </a:t>
            </a:r>
            <a:r>
              <a:rPr lang="en-US" i="1" dirty="0" smtClean="0"/>
              <a:t>cons</a:t>
            </a:r>
            <a:r>
              <a:rPr lang="en-US" dirty="0" smtClean="0"/>
              <a:t>.</a:t>
            </a:r>
          </a:p>
        </p:txBody>
      </p:sp>
      <p:sp>
        <p:nvSpPr>
          <p:cNvPr id="32773" name="Rectangle 5"/>
          <p:cNvSpPr>
            <a:spLocks noGrp="1" noChangeArrowheads="1"/>
          </p:cNvSpPr>
          <p:nvPr>
            <p:ph sz="half" idx="2"/>
          </p:nvPr>
        </p:nvSpPr>
        <p:spPr/>
        <p:txBody>
          <a:bodyPr/>
          <a:lstStyle/>
          <a:p>
            <a:pPr eaLnBrk="1" hangingPunct="1">
              <a:defRPr/>
            </a:pPr>
            <a:endParaRPr lang="en-US" smtClean="0"/>
          </a:p>
        </p:txBody>
      </p:sp>
      <p:pic>
        <p:nvPicPr>
          <p:cNvPr id="225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600200"/>
            <a:ext cx="42672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z="3600" b="1" dirty="0" smtClean="0"/>
              <a:t>Size and Density</a:t>
            </a:r>
          </a:p>
        </p:txBody>
      </p:sp>
      <p:sp>
        <p:nvSpPr>
          <p:cNvPr id="33795" name="Rectangle 3"/>
          <p:cNvSpPr>
            <a:spLocks noGrp="1" noChangeArrowheads="1"/>
          </p:cNvSpPr>
          <p:nvPr>
            <p:ph idx="1"/>
          </p:nvPr>
        </p:nvSpPr>
        <p:spPr/>
        <p:txBody>
          <a:bodyPr>
            <a:normAutofit/>
          </a:bodyPr>
          <a:lstStyle/>
          <a:p>
            <a:pPr algn="just" eaLnBrk="1" hangingPunct="1">
              <a:buFont typeface="Wingdings" pitchFamily="2" charset="2"/>
              <a:buChar char="q"/>
              <a:defRPr/>
            </a:pPr>
            <a:r>
              <a:rPr lang="en-US" sz="2400" dirty="0" smtClean="0"/>
              <a:t>Size: physical extent; no. of inhabitants</a:t>
            </a:r>
          </a:p>
          <a:p>
            <a:pPr algn="just" eaLnBrk="1" hangingPunct="1">
              <a:buFont typeface="Wingdings" pitchFamily="2" charset="2"/>
              <a:buChar char="q"/>
              <a:defRPr/>
            </a:pPr>
            <a:endParaRPr lang="en-US" sz="2400" dirty="0" smtClean="0"/>
          </a:p>
          <a:p>
            <a:pPr algn="just" eaLnBrk="1" hangingPunct="1">
              <a:buFont typeface="Wingdings" pitchFamily="2" charset="2"/>
              <a:buChar char="q"/>
              <a:defRPr/>
            </a:pPr>
            <a:r>
              <a:rPr lang="en-US" sz="2400" dirty="0" smtClean="0"/>
              <a:t>Density: population density; unit (dwellings) density; amount of building floor area in a given section of the city (floor area index); automobile density</a:t>
            </a:r>
          </a:p>
          <a:p>
            <a:pPr algn="just" eaLnBrk="1" hangingPunct="1">
              <a:buFont typeface="Wingdings" pitchFamily="2" charset="2"/>
              <a:buChar char="q"/>
              <a:defRPr/>
            </a:pPr>
            <a:endParaRPr lang="en-US" sz="2400" dirty="0" smtClean="0"/>
          </a:p>
          <a:p>
            <a:pPr algn="just" eaLnBrk="1" hangingPunct="1">
              <a:buFont typeface="Wingdings" pitchFamily="2" charset="2"/>
              <a:buChar char="q"/>
              <a:defRPr/>
            </a:pPr>
            <a:r>
              <a:rPr lang="en-US" sz="2400" dirty="0" smtClean="0"/>
              <a:t>Relationship of size and density influences the population distribution and urban massing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r>
              <a:rPr lang="en-US" sz="3600" b="1" dirty="0" smtClean="0"/>
              <a:t>Local Climate</a:t>
            </a:r>
          </a:p>
        </p:txBody>
      </p:sp>
      <p:sp>
        <p:nvSpPr>
          <p:cNvPr id="31747" name="Rectangle 3"/>
          <p:cNvSpPr>
            <a:spLocks noGrp="1" noChangeArrowheads="1"/>
          </p:cNvSpPr>
          <p:nvPr>
            <p:ph idx="1"/>
          </p:nvPr>
        </p:nvSpPr>
        <p:spPr/>
        <p:txBody>
          <a:bodyPr>
            <a:normAutofit/>
          </a:bodyPr>
          <a:lstStyle/>
          <a:p>
            <a:pPr algn="just" eaLnBrk="1" hangingPunct="1">
              <a:buFont typeface="Wingdings" pitchFamily="2" charset="2"/>
              <a:buChar char="q"/>
              <a:defRPr/>
            </a:pPr>
            <a:r>
              <a:rPr lang="en-US" sz="2400" dirty="0" smtClean="0"/>
              <a:t> Temperatures – implications of seasonal temperatures and humidity, averages and extremes, comfort zones and periods, amelioration of extremes and discomfort </a:t>
            </a:r>
          </a:p>
          <a:p>
            <a:pPr algn="just" eaLnBrk="1" hangingPunct="1">
              <a:buFont typeface="Wingdings" pitchFamily="2" charset="2"/>
              <a:buChar char="q"/>
              <a:defRPr/>
            </a:pPr>
            <a:r>
              <a:rPr lang="en-US" sz="2400" dirty="0" smtClean="0"/>
              <a:t> Light – implications of clear and cloudy days</a:t>
            </a:r>
          </a:p>
          <a:p>
            <a:pPr algn="just" eaLnBrk="1" hangingPunct="1">
              <a:buFont typeface="Wingdings" pitchFamily="2" charset="2"/>
              <a:buChar char="q"/>
              <a:defRPr/>
            </a:pPr>
            <a:r>
              <a:rPr lang="en-US" sz="2400" dirty="0" smtClean="0"/>
              <a:t> Precipitation – rain and snow</a:t>
            </a:r>
          </a:p>
          <a:p>
            <a:pPr algn="just" eaLnBrk="1" hangingPunct="1">
              <a:buFont typeface="Wingdings" pitchFamily="2" charset="2"/>
              <a:buChar char="q"/>
              <a:defRPr/>
            </a:pPr>
            <a:r>
              <a:rPr lang="en-US" sz="2400" dirty="0" smtClean="0"/>
              <a:t> Sun – angles of the sun (solar altitude) at different seasons affects viewing conditions…long and short sunny days</a:t>
            </a:r>
          </a:p>
          <a:p>
            <a:pPr algn="just" eaLnBrk="1" hangingPunct="1">
              <a:buFont typeface="Wingdings" pitchFamily="2" charset="2"/>
              <a:buChar char="q"/>
              <a:defRPr/>
            </a:pPr>
            <a:r>
              <a:rPr lang="en-US" sz="2400" dirty="0" smtClean="0"/>
              <a:t> Winds –direction and intensity of seasonal winds; cold and hot winds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z="3600" b="1" dirty="0" smtClean="0"/>
              <a:t>Pattern, Grain and Texture</a:t>
            </a:r>
          </a:p>
        </p:txBody>
      </p:sp>
      <p:sp>
        <p:nvSpPr>
          <p:cNvPr id="34819" name="Rectangle 3"/>
          <p:cNvSpPr>
            <a:spLocks noGrp="1" noChangeArrowheads="1"/>
          </p:cNvSpPr>
          <p:nvPr>
            <p:ph sz="half" idx="1"/>
          </p:nvPr>
        </p:nvSpPr>
        <p:spPr/>
        <p:txBody>
          <a:bodyPr>
            <a:normAutofit lnSpcReduction="10000"/>
          </a:bodyPr>
          <a:lstStyle/>
          <a:p>
            <a:pPr eaLnBrk="1" hangingPunct="1">
              <a:defRPr/>
            </a:pPr>
            <a:r>
              <a:rPr lang="en-US" sz="2400" i="1" u="sng" dirty="0" smtClean="0"/>
              <a:t>Pattern:</a:t>
            </a:r>
            <a:r>
              <a:rPr lang="en-US" sz="2400" dirty="0" smtClean="0"/>
              <a:t> the underlying geometry of city form…mostly define by block and street layouts</a:t>
            </a:r>
          </a:p>
          <a:p>
            <a:pPr eaLnBrk="1" hangingPunct="1">
              <a:defRPr/>
            </a:pPr>
            <a:r>
              <a:rPr lang="en-US" sz="2400" i="1" u="sng" dirty="0" smtClean="0"/>
              <a:t>Grain:</a:t>
            </a:r>
            <a:r>
              <a:rPr lang="en-US" sz="2400" i="1" dirty="0" smtClean="0"/>
              <a:t> </a:t>
            </a:r>
            <a:r>
              <a:rPr lang="en-US" sz="2400" dirty="0" smtClean="0"/>
              <a:t>degree of fineness or </a:t>
            </a:r>
            <a:r>
              <a:rPr lang="en-US" sz="2400" dirty="0" err="1" smtClean="0"/>
              <a:t>courseness</a:t>
            </a:r>
            <a:r>
              <a:rPr lang="en-US" sz="2400" dirty="0" smtClean="0"/>
              <a:t> in an urban area</a:t>
            </a:r>
          </a:p>
          <a:p>
            <a:pPr eaLnBrk="1" hangingPunct="1">
              <a:defRPr/>
            </a:pPr>
            <a:r>
              <a:rPr lang="en-US" sz="2400" i="1" u="sng" dirty="0" smtClean="0"/>
              <a:t>Texture:</a:t>
            </a:r>
            <a:r>
              <a:rPr lang="en-US" sz="2400" dirty="0" smtClean="0"/>
              <a:t> the degree of mixture of fine and course elements of urban form (</a:t>
            </a:r>
            <a:r>
              <a:rPr lang="en-US" sz="2400" i="1" dirty="0" smtClean="0"/>
              <a:t>even</a:t>
            </a:r>
            <a:r>
              <a:rPr lang="en-US" sz="2400" dirty="0" smtClean="0"/>
              <a:t> </a:t>
            </a:r>
            <a:r>
              <a:rPr lang="en-US" sz="2400" dirty="0" err="1" smtClean="0"/>
              <a:t>vs</a:t>
            </a:r>
            <a:r>
              <a:rPr lang="en-US" sz="2400" dirty="0" smtClean="0"/>
              <a:t> </a:t>
            </a:r>
            <a:r>
              <a:rPr lang="en-US" sz="2400" i="1" dirty="0" smtClean="0"/>
              <a:t>uneven</a:t>
            </a:r>
            <a:r>
              <a:rPr lang="en-US" sz="2400" dirty="0" smtClean="0"/>
              <a:t>)</a:t>
            </a:r>
          </a:p>
        </p:txBody>
      </p:sp>
      <p:sp>
        <p:nvSpPr>
          <p:cNvPr id="34820" name="Rectangle 4"/>
          <p:cNvSpPr>
            <a:spLocks noGrp="1" noChangeArrowheads="1"/>
          </p:cNvSpPr>
          <p:nvPr>
            <p:ph sz="half" idx="2"/>
          </p:nvPr>
        </p:nvSpPr>
        <p:spPr/>
        <p:txBody>
          <a:bodyPr>
            <a:normAutofit lnSpcReduction="10000"/>
          </a:bodyPr>
          <a:lstStyle/>
          <a:p>
            <a:pPr eaLnBrk="1" hangingPunct="1">
              <a:defRPr/>
            </a:pPr>
            <a:endParaRPr lang="en-US" sz="2400" smtClean="0"/>
          </a:p>
        </p:txBody>
      </p:sp>
      <p:pic>
        <p:nvPicPr>
          <p:cNvPr id="2560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1447800"/>
            <a:ext cx="4572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en-US" sz="3600" b="1" dirty="0" smtClean="0"/>
              <a:t>Urban Spaces and Open Spaces</a:t>
            </a:r>
          </a:p>
        </p:txBody>
      </p:sp>
      <p:sp>
        <p:nvSpPr>
          <p:cNvPr id="35843" name="Rectangle 3"/>
          <p:cNvSpPr>
            <a:spLocks noGrp="1" noChangeArrowheads="1"/>
          </p:cNvSpPr>
          <p:nvPr>
            <p:ph sz="half" idx="1"/>
          </p:nvPr>
        </p:nvSpPr>
        <p:spPr/>
        <p:txBody>
          <a:bodyPr>
            <a:normAutofit/>
          </a:bodyPr>
          <a:lstStyle/>
          <a:p>
            <a:pPr eaLnBrk="1" hangingPunct="1">
              <a:defRPr/>
            </a:pPr>
            <a:r>
              <a:rPr lang="en-US" sz="2400" dirty="0" smtClean="0"/>
              <a:t>Voids within the city</a:t>
            </a:r>
          </a:p>
          <a:p>
            <a:pPr eaLnBrk="1" hangingPunct="1">
              <a:defRPr/>
            </a:pPr>
            <a:r>
              <a:rPr lang="en-US" sz="2400" dirty="0" smtClean="0"/>
              <a:t>Urban spaces: formal…usually </a:t>
            </a:r>
            <a:r>
              <a:rPr lang="en-US" sz="2400" dirty="0" err="1" smtClean="0"/>
              <a:t>modelled</a:t>
            </a:r>
            <a:r>
              <a:rPr lang="en-US" sz="2400" dirty="0" smtClean="0"/>
              <a:t> by building facades and the city’s floor</a:t>
            </a:r>
          </a:p>
          <a:p>
            <a:pPr eaLnBrk="1" hangingPunct="1">
              <a:defRPr/>
            </a:pPr>
            <a:r>
              <a:rPr lang="en-US" sz="2400" dirty="0" smtClean="0"/>
              <a:t>Open spaces: natural, representing nature in the city</a:t>
            </a:r>
          </a:p>
        </p:txBody>
      </p:sp>
      <p:sp>
        <p:nvSpPr>
          <p:cNvPr id="35844" name="Rectangle 4"/>
          <p:cNvSpPr>
            <a:spLocks noGrp="1" noChangeArrowheads="1"/>
          </p:cNvSpPr>
          <p:nvPr>
            <p:ph sz="half" idx="2"/>
          </p:nvPr>
        </p:nvSpPr>
        <p:spPr/>
        <p:txBody>
          <a:bodyPr/>
          <a:lstStyle/>
          <a:p>
            <a:pPr eaLnBrk="1" hangingPunct="1">
              <a:defRPr/>
            </a:pPr>
            <a:endParaRPr lang="en-US" smtClean="0"/>
          </a:p>
        </p:txBody>
      </p:sp>
      <p:pic>
        <p:nvPicPr>
          <p:cNvPr id="266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219200"/>
            <a:ext cx="46482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Rectangle 7"/>
          <p:cNvSpPr>
            <a:spLocks noGrp="1" noChangeArrowheads="1"/>
          </p:cNvSpPr>
          <p:nvPr>
            <p:ph sz="half" idx="1"/>
          </p:nvPr>
        </p:nvSpPr>
        <p:spPr>
          <a:xfrm>
            <a:off x="457200" y="1905000"/>
            <a:ext cx="4038600" cy="4114800"/>
          </a:xfrm>
        </p:spPr>
        <p:txBody>
          <a:bodyPr/>
          <a:lstStyle/>
          <a:p>
            <a:pPr eaLnBrk="1" hangingPunct="1">
              <a:lnSpc>
                <a:spcPct val="90000"/>
              </a:lnSpc>
              <a:buFont typeface="Wingdings" pitchFamily="2" charset="2"/>
              <a:buNone/>
              <a:defRPr/>
            </a:pPr>
            <a:endParaRPr lang="en-US" smtClean="0"/>
          </a:p>
        </p:txBody>
      </p:sp>
      <p:sp>
        <p:nvSpPr>
          <p:cNvPr id="56328" name="Rectangle 8"/>
          <p:cNvSpPr>
            <a:spLocks noGrp="1" noChangeArrowheads="1"/>
          </p:cNvSpPr>
          <p:nvPr>
            <p:ph sz="half" idx="2"/>
          </p:nvPr>
        </p:nvSpPr>
        <p:spPr/>
        <p:txBody>
          <a:bodyPr>
            <a:normAutofit/>
          </a:bodyPr>
          <a:lstStyle/>
          <a:p>
            <a:pPr eaLnBrk="1" hangingPunct="1">
              <a:lnSpc>
                <a:spcPct val="90000"/>
              </a:lnSpc>
              <a:defRPr/>
            </a:pPr>
            <a:r>
              <a:rPr lang="en-US" b="1" dirty="0" smtClean="0"/>
              <a:t>Principal determinants of urban form:</a:t>
            </a:r>
            <a:r>
              <a:rPr lang="en-US" dirty="0" smtClean="0"/>
              <a:t> </a:t>
            </a:r>
          </a:p>
          <a:p>
            <a:pPr algn="just" eaLnBrk="1" hangingPunct="1">
              <a:lnSpc>
                <a:spcPct val="90000"/>
              </a:lnSpc>
              <a:buFont typeface="Wingdings" pitchFamily="2" charset="2"/>
              <a:buNone/>
              <a:defRPr/>
            </a:pPr>
            <a:r>
              <a:rPr lang="en-US" dirty="0" smtClean="0"/>
              <a:t>   Routes affect the appearance of the landscape through which they pass as well as the architecture and form of cities they serve. </a:t>
            </a:r>
          </a:p>
          <a:p>
            <a:pPr algn="just" eaLnBrk="1" hangingPunct="1">
              <a:lnSpc>
                <a:spcPct val="90000"/>
              </a:lnSpc>
              <a:defRPr/>
            </a:pPr>
            <a:endParaRPr lang="en-US" dirty="0" smtClean="0"/>
          </a:p>
        </p:txBody>
      </p:sp>
      <p:pic>
        <p:nvPicPr>
          <p:cNvPr id="2765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905000"/>
            <a:ext cx="39624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5" name="Rectangle 5"/>
          <p:cNvSpPr>
            <a:spLocks noChangeArrowheads="1"/>
          </p:cNvSpPr>
          <p:nvPr/>
        </p:nvSpPr>
        <p:spPr bwMode="auto">
          <a:xfrm>
            <a:off x="1828800" y="609600"/>
            <a:ext cx="5105400" cy="641350"/>
          </a:xfrm>
          <a:prstGeom prst="rect">
            <a:avLst/>
          </a:prstGeom>
          <a:noFill/>
          <a:ln w="9525">
            <a:noFill/>
            <a:miter lim="800000"/>
            <a:headEnd/>
            <a:tailEnd/>
          </a:ln>
          <a:effectLst/>
        </p:spPr>
        <p:txBody>
          <a:bodyPr>
            <a:spAutoFit/>
          </a:bodyPr>
          <a:lstStyle/>
          <a:p>
            <a:pPr>
              <a:defRPr/>
            </a:pPr>
            <a:r>
              <a:rPr lang="en-US" sz="3600" b="1" dirty="0">
                <a:solidFill>
                  <a:schemeClr val="tx2"/>
                </a:solidFill>
              </a:rPr>
              <a:t>Routes of movement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868362"/>
          </a:xfrm>
        </p:spPr>
        <p:txBody>
          <a:bodyPr/>
          <a:lstStyle/>
          <a:p>
            <a:pPr eaLnBrk="1" hangingPunct="1">
              <a:defRPr/>
            </a:pPr>
            <a:r>
              <a:rPr lang="en-US" sz="3600" b="1" dirty="0" smtClean="0"/>
              <a:t>Routes of movement (cont’d)</a:t>
            </a:r>
          </a:p>
        </p:txBody>
      </p:sp>
      <p:sp>
        <p:nvSpPr>
          <p:cNvPr id="36867" name="Rectangle 3"/>
          <p:cNvSpPr>
            <a:spLocks noGrp="1" noChangeArrowheads="1"/>
          </p:cNvSpPr>
          <p:nvPr>
            <p:ph idx="1"/>
          </p:nvPr>
        </p:nvSpPr>
        <p:spPr>
          <a:xfrm>
            <a:off x="457200" y="1219200"/>
            <a:ext cx="8229600" cy="4876800"/>
          </a:xfrm>
        </p:spPr>
        <p:txBody>
          <a:bodyPr/>
          <a:lstStyle/>
          <a:p>
            <a:pPr eaLnBrk="1" hangingPunct="1">
              <a:lnSpc>
                <a:spcPct val="90000"/>
              </a:lnSpc>
              <a:defRPr/>
            </a:pPr>
            <a:r>
              <a:rPr lang="en-US" sz="2400" b="1" dirty="0" smtClean="0"/>
              <a:t>Clarity</a:t>
            </a:r>
            <a:r>
              <a:rPr lang="en-US" sz="2400" dirty="0" smtClean="0"/>
              <a:t> of routes </a:t>
            </a:r>
            <a:r>
              <a:rPr lang="en-US" sz="2400" u="sng" dirty="0" smtClean="0"/>
              <a:t>in form and direction</a:t>
            </a:r>
            <a:r>
              <a:rPr lang="en-US" sz="2400" dirty="0" smtClean="0"/>
              <a:t> is a design concern</a:t>
            </a:r>
          </a:p>
          <a:p>
            <a:pPr eaLnBrk="1" hangingPunct="1">
              <a:lnSpc>
                <a:spcPct val="90000"/>
              </a:lnSpc>
              <a:defRPr/>
            </a:pPr>
            <a:r>
              <a:rPr lang="en-US" sz="2400" dirty="0" smtClean="0"/>
              <a:t>Routes should have physical relationships and help define areas they serve instead of just slashing through them, causing blight and disintegration</a:t>
            </a:r>
          </a:p>
          <a:p>
            <a:pPr eaLnBrk="1" hangingPunct="1">
              <a:lnSpc>
                <a:spcPct val="90000"/>
              </a:lnSpc>
              <a:defRPr/>
            </a:pPr>
            <a:r>
              <a:rPr lang="en-US" sz="2400" dirty="0" smtClean="0"/>
              <a:t>Routes should artfully traverse the landscape, revealing its strong features.</a:t>
            </a:r>
          </a:p>
          <a:p>
            <a:pPr eaLnBrk="1" hangingPunct="1">
              <a:lnSpc>
                <a:spcPct val="90000"/>
              </a:lnSpc>
              <a:defRPr/>
            </a:pPr>
            <a:r>
              <a:rPr lang="en-US" sz="2400" i="1" dirty="0" smtClean="0"/>
              <a:t>Approach routes</a:t>
            </a:r>
            <a:r>
              <a:rPr lang="en-US" sz="2400" dirty="0" smtClean="0"/>
              <a:t> present cities to us and enable us to fond our destination…thus they both </a:t>
            </a:r>
            <a:r>
              <a:rPr lang="en-US" sz="2400" u="sng" dirty="0" smtClean="0"/>
              <a:t>inform</a:t>
            </a:r>
            <a:r>
              <a:rPr lang="en-US" sz="2400" dirty="0" smtClean="0"/>
              <a:t> and </a:t>
            </a:r>
            <a:r>
              <a:rPr lang="en-US" sz="2400" u="sng" dirty="0" smtClean="0"/>
              <a:t>conduct</a:t>
            </a:r>
            <a:r>
              <a:rPr lang="en-US" sz="2400" dirty="0" smtClean="0"/>
              <a:t> us.</a:t>
            </a:r>
          </a:p>
          <a:p>
            <a:pPr eaLnBrk="1" hangingPunct="1">
              <a:lnSpc>
                <a:spcPct val="90000"/>
              </a:lnSpc>
              <a:defRPr/>
            </a:pPr>
            <a:r>
              <a:rPr lang="en-US" sz="2400" i="1" dirty="0" smtClean="0"/>
              <a:t>Surface arteries </a:t>
            </a:r>
            <a:r>
              <a:rPr lang="en-US" sz="2400" dirty="0" smtClean="0"/>
              <a:t>are major routes through the city…high volume traffic</a:t>
            </a:r>
          </a:p>
          <a:p>
            <a:pPr eaLnBrk="1" hangingPunct="1">
              <a:lnSpc>
                <a:spcPct val="90000"/>
              </a:lnSpc>
              <a:defRPr/>
            </a:pPr>
            <a:r>
              <a:rPr lang="en-US" sz="2400" i="1" dirty="0" smtClean="0"/>
              <a:t>Local streets</a:t>
            </a:r>
            <a:r>
              <a:rPr lang="en-US" sz="2400" dirty="0" smtClean="0"/>
              <a:t> carry a mixture of people and vehicles; through traffic not desirable.</a:t>
            </a:r>
            <a:endParaRPr lang="en-US" sz="2400" i="1"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z="3600" b="1" dirty="0" smtClean="0"/>
              <a:t>Evaluation of streets</a:t>
            </a:r>
          </a:p>
        </p:txBody>
      </p:sp>
      <p:sp>
        <p:nvSpPr>
          <p:cNvPr id="39939" name="Rectangle 3"/>
          <p:cNvSpPr>
            <a:spLocks noGrp="1" noChangeArrowheads="1"/>
          </p:cNvSpPr>
          <p:nvPr>
            <p:ph idx="1"/>
          </p:nvPr>
        </p:nvSpPr>
        <p:spPr/>
        <p:txBody>
          <a:bodyPr/>
          <a:lstStyle/>
          <a:p>
            <a:pPr eaLnBrk="1" hangingPunct="1">
              <a:lnSpc>
                <a:spcPct val="80000"/>
              </a:lnSpc>
              <a:defRPr/>
            </a:pPr>
            <a:r>
              <a:rPr lang="en-US" sz="2400" dirty="0" smtClean="0"/>
              <a:t>How streets tie together into the expressway pattern</a:t>
            </a:r>
          </a:p>
          <a:p>
            <a:pPr eaLnBrk="1" hangingPunct="1">
              <a:lnSpc>
                <a:spcPct val="80000"/>
              </a:lnSpc>
              <a:defRPr/>
            </a:pPr>
            <a:r>
              <a:rPr lang="en-US" sz="2400" dirty="0" smtClean="0"/>
              <a:t>Clarity of form</a:t>
            </a:r>
          </a:p>
          <a:p>
            <a:pPr eaLnBrk="1" hangingPunct="1">
              <a:lnSpc>
                <a:spcPct val="80000"/>
              </a:lnSpc>
              <a:defRPr/>
            </a:pPr>
            <a:r>
              <a:rPr lang="en-US" sz="2400" dirty="0" smtClean="0"/>
              <a:t>Relationship to cityscape</a:t>
            </a:r>
          </a:p>
          <a:p>
            <a:pPr eaLnBrk="1" hangingPunct="1">
              <a:lnSpc>
                <a:spcPct val="80000"/>
              </a:lnSpc>
              <a:defRPr/>
            </a:pPr>
            <a:r>
              <a:rPr lang="en-US" sz="2400" dirty="0" smtClean="0"/>
              <a:t>How they shape building sites</a:t>
            </a:r>
          </a:p>
          <a:p>
            <a:pPr eaLnBrk="1" hangingPunct="1">
              <a:lnSpc>
                <a:spcPct val="80000"/>
              </a:lnSpc>
              <a:defRPr/>
            </a:pPr>
            <a:r>
              <a:rPr lang="en-US" sz="2400" dirty="0" smtClean="0"/>
              <a:t>How they pass through existing districts</a:t>
            </a:r>
          </a:p>
          <a:p>
            <a:pPr eaLnBrk="1" hangingPunct="1">
              <a:lnSpc>
                <a:spcPct val="80000"/>
              </a:lnSpc>
              <a:defRPr/>
            </a:pPr>
            <a:r>
              <a:rPr lang="en-US" sz="2400" dirty="0" smtClean="0"/>
              <a:t>Vehicular versus pedestrian traffic…any conflicts?...or complementary?</a:t>
            </a:r>
          </a:p>
          <a:p>
            <a:pPr eaLnBrk="1" hangingPunct="1">
              <a:lnSpc>
                <a:spcPct val="80000"/>
              </a:lnSpc>
              <a:defRPr/>
            </a:pPr>
            <a:r>
              <a:rPr lang="en-US" sz="2400" dirty="0" smtClean="0"/>
              <a:t>Crossing levels…specific or not defined: stoplights, grade separation</a:t>
            </a:r>
          </a:p>
          <a:p>
            <a:pPr eaLnBrk="1" hangingPunct="1">
              <a:lnSpc>
                <a:spcPct val="80000"/>
              </a:lnSpc>
              <a:defRPr/>
            </a:pPr>
            <a:r>
              <a:rPr lang="en-US" sz="2400" dirty="0" smtClean="0"/>
              <a:t>Through versus local traffic</a:t>
            </a:r>
          </a:p>
          <a:p>
            <a:pPr eaLnBrk="1" hangingPunct="1">
              <a:lnSpc>
                <a:spcPct val="80000"/>
              </a:lnSpc>
              <a:defRPr/>
            </a:pPr>
            <a:r>
              <a:rPr lang="en-US" sz="2400" dirty="0" smtClean="0"/>
              <a:t>Scale…how size of streets relates to size of the districts they serve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en-US" sz="3600" b="1" dirty="0" smtClean="0"/>
              <a:t>Districts of a city</a:t>
            </a:r>
          </a:p>
        </p:txBody>
      </p:sp>
      <p:sp>
        <p:nvSpPr>
          <p:cNvPr id="40963" name="Rectangle 3"/>
          <p:cNvSpPr>
            <a:spLocks noGrp="1" noChangeArrowheads="1"/>
          </p:cNvSpPr>
          <p:nvPr>
            <p:ph sz="half" idx="1"/>
          </p:nvPr>
        </p:nvSpPr>
        <p:spPr/>
        <p:txBody>
          <a:bodyPr/>
          <a:lstStyle/>
          <a:p>
            <a:pPr eaLnBrk="1" hangingPunct="1">
              <a:lnSpc>
                <a:spcPct val="90000"/>
              </a:lnSpc>
              <a:defRPr/>
            </a:pPr>
            <a:r>
              <a:rPr lang="en-US" sz="2400" dirty="0" smtClean="0"/>
              <a:t>These are: areas/precincts/quarters/sectors/enclaves of the city</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Often have dominant, distinctive, and pervasive characteristic features</a:t>
            </a:r>
          </a:p>
          <a:p>
            <a:pPr eaLnBrk="1" hangingPunct="1">
              <a:lnSpc>
                <a:spcPct val="90000"/>
              </a:lnSpc>
              <a:buFont typeface="Wingdings" pitchFamily="2" charset="2"/>
              <a:buNone/>
              <a:defRPr/>
            </a:pPr>
            <a:endParaRPr lang="en-US" sz="2400" dirty="0" smtClean="0"/>
          </a:p>
          <a:p>
            <a:pPr eaLnBrk="1" hangingPunct="1">
              <a:lnSpc>
                <a:spcPct val="90000"/>
              </a:lnSpc>
              <a:defRPr/>
            </a:pPr>
            <a:r>
              <a:rPr lang="en-US" sz="2400" dirty="0" smtClean="0"/>
              <a:t>The city is an arrangement of these.</a:t>
            </a:r>
          </a:p>
        </p:txBody>
      </p:sp>
      <p:sp>
        <p:nvSpPr>
          <p:cNvPr id="40964" name="Rectangle 4"/>
          <p:cNvSpPr>
            <a:spLocks noGrp="1" noChangeArrowheads="1"/>
          </p:cNvSpPr>
          <p:nvPr>
            <p:ph sz="half" idx="2"/>
          </p:nvPr>
        </p:nvSpPr>
        <p:spPr/>
        <p:txBody>
          <a:bodyPr/>
          <a:lstStyle/>
          <a:p>
            <a:pPr eaLnBrk="1" hangingPunct="1">
              <a:lnSpc>
                <a:spcPct val="90000"/>
              </a:lnSpc>
              <a:defRPr/>
            </a:pPr>
            <a:endParaRPr lang="en-US" smtClean="0"/>
          </a:p>
        </p:txBody>
      </p:sp>
      <p:pic>
        <p:nvPicPr>
          <p:cNvPr id="30725"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95800" y="1524000"/>
            <a:ext cx="4648200"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14400"/>
            <a:ext cx="7620000" cy="304800"/>
          </a:xfrm>
        </p:spPr>
        <p:txBody>
          <a:bodyPr/>
          <a:lstStyle/>
          <a:p>
            <a:pPr algn="l" eaLnBrk="1" hangingPunct="1">
              <a:defRPr/>
            </a:pPr>
            <a:r>
              <a:rPr lang="en-US" sz="3600" b="1" dirty="0" smtClean="0"/>
              <a:t>Urban Design as Technique</a:t>
            </a:r>
            <a:r>
              <a:rPr lang="en-US" sz="3200" b="1" dirty="0" smtClean="0"/>
              <a:t/>
            </a:r>
            <a:br>
              <a:rPr lang="en-US" sz="3200" b="1" dirty="0" smtClean="0"/>
            </a:br>
            <a:r>
              <a:rPr lang="en-US" sz="3200" b="1" dirty="0" smtClean="0"/>
              <a:t/>
            </a:r>
            <a:br>
              <a:rPr lang="en-US" sz="3200" b="1" dirty="0" smtClean="0"/>
            </a:br>
            <a:r>
              <a:rPr lang="en-US" sz="3200" b="1" i="1" dirty="0" smtClean="0"/>
              <a:t>I. Formal /Linear Process</a:t>
            </a:r>
          </a:p>
        </p:txBody>
      </p:sp>
      <p:sp>
        <p:nvSpPr>
          <p:cNvPr id="6147" name="Rectangle 3"/>
          <p:cNvSpPr>
            <a:spLocks noGrp="1" noChangeArrowheads="1"/>
          </p:cNvSpPr>
          <p:nvPr>
            <p:ph idx="1"/>
          </p:nvPr>
        </p:nvSpPr>
        <p:spPr>
          <a:xfrm>
            <a:off x="533400" y="1828800"/>
            <a:ext cx="8229600" cy="4495800"/>
          </a:xfrm>
        </p:spPr>
        <p:txBody>
          <a:bodyPr/>
          <a:lstStyle/>
          <a:p>
            <a:pPr indent="-342900" eaLnBrk="1" hangingPunct="1">
              <a:buFont typeface="Wingdings" pitchFamily="2" charset="2"/>
              <a:buChar char="q"/>
              <a:defRPr/>
            </a:pPr>
            <a:r>
              <a:rPr lang="en-US" sz="2400" dirty="0" smtClean="0"/>
              <a:t>This is a logical process, through spatial and formal means, that entails the following main stages:</a:t>
            </a:r>
          </a:p>
          <a:p>
            <a:pPr marL="609600" indent="-609600" eaLnBrk="1" hangingPunct="1">
              <a:buFont typeface="Wingdings" pitchFamily="2" charset="2"/>
              <a:buNone/>
              <a:defRPr/>
            </a:pPr>
            <a:endParaRPr lang="en-US" sz="2400" dirty="0" smtClean="0"/>
          </a:p>
          <a:p>
            <a:pPr marL="609600" indent="-609600" eaLnBrk="1" hangingPunct="1">
              <a:buFont typeface="Wingdings" pitchFamily="2" charset="2"/>
              <a:buAutoNum type="arabicPeriod"/>
              <a:defRPr/>
            </a:pPr>
            <a:r>
              <a:rPr lang="en-GB" sz="2400" dirty="0" smtClean="0"/>
              <a:t>Problem identification</a:t>
            </a:r>
          </a:p>
          <a:p>
            <a:pPr marL="609600" indent="-609600" eaLnBrk="1" hangingPunct="1">
              <a:buFont typeface="Wingdings" pitchFamily="2" charset="2"/>
              <a:buAutoNum type="arabicPeriod"/>
              <a:defRPr/>
            </a:pPr>
            <a:r>
              <a:rPr lang="en-GB" sz="2400" dirty="0" smtClean="0"/>
              <a:t>Goal and Objective-setting</a:t>
            </a:r>
          </a:p>
          <a:p>
            <a:pPr marL="609600" indent="-609600" eaLnBrk="1" hangingPunct="1">
              <a:buFont typeface="Wingdings" pitchFamily="2" charset="2"/>
              <a:buAutoNum type="arabicPeriod"/>
              <a:defRPr/>
            </a:pPr>
            <a:r>
              <a:rPr lang="en-GB" sz="2400" dirty="0" smtClean="0"/>
              <a:t>Situational analysis</a:t>
            </a:r>
          </a:p>
          <a:p>
            <a:pPr marL="609600" indent="-609600" eaLnBrk="1" hangingPunct="1">
              <a:buFont typeface="Wingdings" pitchFamily="2" charset="2"/>
              <a:buAutoNum type="arabicPeriod"/>
              <a:defRPr/>
            </a:pPr>
            <a:r>
              <a:rPr lang="en-GB" sz="2400" dirty="0" smtClean="0"/>
              <a:t>Synthesis</a:t>
            </a:r>
          </a:p>
          <a:p>
            <a:pPr marL="609600" indent="-609600" eaLnBrk="1" hangingPunct="1">
              <a:buFont typeface="Wingdings" pitchFamily="2" charset="2"/>
              <a:buAutoNum type="arabicPeriod"/>
              <a:defRPr/>
            </a:pPr>
            <a:r>
              <a:rPr lang="en-GB" sz="2400" dirty="0" smtClean="0"/>
              <a:t>Evaluation</a:t>
            </a:r>
          </a:p>
          <a:p>
            <a:pPr marL="609600" indent="-609600" eaLnBrk="1" hangingPunct="1">
              <a:buFont typeface="Wingdings" pitchFamily="2" charset="2"/>
              <a:buAutoNum type="arabicPeriod"/>
              <a:defRPr/>
            </a:pPr>
            <a:r>
              <a:rPr lang="en-GB" sz="2400" dirty="0" smtClean="0"/>
              <a:t>Implementation</a:t>
            </a:r>
            <a:endParaRPr lang="en-US" sz="2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en-US" sz="3600" b="1" dirty="0" smtClean="0"/>
              <a:t>Districts (cont’d)</a:t>
            </a:r>
          </a:p>
        </p:txBody>
      </p:sp>
      <p:sp>
        <p:nvSpPr>
          <p:cNvPr id="41987" name="Rectangle 3"/>
          <p:cNvSpPr>
            <a:spLocks noGrp="1" noChangeArrowheads="1"/>
          </p:cNvSpPr>
          <p:nvPr>
            <p:ph idx="1"/>
          </p:nvPr>
        </p:nvSpPr>
        <p:spPr>
          <a:xfrm>
            <a:off x="457200" y="1219200"/>
            <a:ext cx="8229600" cy="4876800"/>
          </a:xfrm>
        </p:spPr>
        <p:txBody>
          <a:bodyPr>
            <a:normAutofit/>
          </a:bodyPr>
          <a:lstStyle/>
          <a:p>
            <a:pPr eaLnBrk="1" hangingPunct="1">
              <a:defRPr/>
            </a:pPr>
            <a:r>
              <a:rPr lang="en-US" sz="2400" dirty="0" smtClean="0"/>
              <a:t>Districts may be distinct, overlapping, uniform, complex.</a:t>
            </a:r>
          </a:p>
          <a:p>
            <a:pPr eaLnBrk="1" hangingPunct="1">
              <a:defRPr/>
            </a:pPr>
            <a:r>
              <a:rPr lang="en-US" sz="2400" dirty="0" smtClean="0"/>
              <a:t>Two data categories to assess:</a:t>
            </a:r>
          </a:p>
          <a:p>
            <a:pPr lvl="2" eaLnBrk="1" hangingPunct="1">
              <a:buFontTx/>
              <a:buChar char="-"/>
              <a:defRPr/>
            </a:pPr>
            <a:r>
              <a:rPr lang="en-US" sz="2400" dirty="0" smtClean="0"/>
              <a:t>Physical form</a:t>
            </a:r>
          </a:p>
          <a:p>
            <a:pPr lvl="2" eaLnBrk="1" hangingPunct="1">
              <a:buFontTx/>
              <a:buChar char="-"/>
              <a:defRPr/>
            </a:pPr>
            <a:r>
              <a:rPr lang="en-US" sz="2400" dirty="0" smtClean="0"/>
              <a:t>Visible activity</a:t>
            </a:r>
          </a:p>
          <a:p>
            <a:pPr eaLnBrk="1" hangingPunct="1">
              <a:defRPr/>
            </a:pPr>
            <a:r>
              <a:rPr lang="en-US" sz="2400" dirty="0" smtClean="0"/>
              <a:t>We assess:</a:t>
            </a:r>
          </a:p>
          <a:p>
            <a:pPr eaLnBrk="1" hangingPunct="1">
              <a:buFont typeface="Wingdings" pitchFamily="2" charset="2"/>
              <a:buNone/>
              <a:defRPr/>
            </a:pPr>
            <a:r>
              <a:rPr lang="en-US" sz="2400" dirty="0" smtClean="0"/>
              <a:t>- Components, appearance, activity, threats, emergence, relations</a:t>
            </a:r>
          </a:p>
          <a:p>
            <a:pPr eaLnBrk="1" hangingPunct="1">
              <a:defRPr/>
            </a:pPr>
            <a:r>
              <a:rPr lang="en-US" sz="2400" i="1" dirty="0" smtClean="0"/>
              <a:t>Anatomy</a:t>
            </a:r>
            <a:r>
              <a:rPr lang="en-US" sz="2400" dirty="0" smtClean="0"/>
              <a:t> of a district: form, activity, features, paths, </a:t>
            </a:r>
            <a:r>
              <a:rPr lang="en-US" sz="2400" dirty="0" err="1" smtClean="0"/>
              <a:t>centres</a:t>
            </a:r>
            <a:r>
              <a:rPr lang="en-US" sz="2400" dirty="0" smtClean="0"/>
              <a:t>, intrusions, change, improvement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sz="3600" b="1" dirty="0" smtClean="0"/>
              <a:t>Activity structure</a:t>
            </a:r>
          </a:p>
        </p:txBody>
      </p:sp>
      <p:sp>
        <p:nvSpPr>
          <p:cNvPr id="43011" name="Rectangle 3"/>
          <p:cNvSpPr>
            <a:spLocks noGrp="1" noChangeArrowheads="1"/>
          </p:cNvSpPr>
          <p:nvPr>
            <p:ph sz="half" idx="1"/>
          </p:nvPr>
        </p:nvSpPr>
        <p:spPr/>
        <p:txBody>
          <a:bodyPr/>
          <a:lstStyle/>
          <a:p>
            <a:pPr eaLnBrk="1" hangingPunct="1">
              <a:defRPr/>
            </a:pPr>
            <a:r>
              <a:rPr lang="en-US" sz="2400" dirty="0" smtClean="0"/>
              <a:t>This captures certain areas of the city with characteristic functions…living, leisure, learning </a:t>
            </a:r>
            <a:r>
              <a:rPr lang="en-US" sz="2400" dirty="0" err="1" smtClean="0"/>
              <a:t>etc</a:t>
            </a:r>
            <a:endParaRPr lang="en-US" sz="2400" dirty="0" smtClean="0"/>
          </a:p>
          <a:p>
            <a:pPr eaLnBrk="1" hangingPunct="1">
              <a:buFont typeface="Wingdings" pitchFamily="2" charset="2"/>
              <a:buNone/>
              <a:defRPr/>
            </a:pPr>
            <a:endParaRPr lang="en-US" sz="2400" dirty="0" smtClean="0"/>
          </a:p>
          <a:p>
            <a:pPr eaLnBrk="1" hangingPunct="1">
              <a:defRPr/>
            </a:pPr>
            <a:r>
              <a:rPr lang="en-US" sz="2400" dirty="0" smtClean="0"/>
              <a:t>Activity structure will be affected by density, topography, transportation routes.</a:t>
            </a:r>
          </a:p>
        </p:txBody>
      </p:sp>
      <p:sp>
        <p:nvSpPr>
          <p:cNvPr id="43012" name="Rectangle 4"/>
          <p:cNvSpPr>
            <a:spLocks noGrp="1" noChangeArrowheads="1"/>
          </p:cNvSpPr>
          <p:nvPr>
            <p:ph sz="half" idx="2"/>
          </p:nvPr>
        </p:nvSpPr>
        <p:spPr/>
        <p:txBody>
          <a:bodyPr/>
          <a:lstStyle/>
          <a:p>
            <a:pPr eaLnBrk="1" hangingPunct="1">
              <a:defRPr/>
            </a:pPr>
            <a:endParaRPr lang="en-US" smtClean="0"/>
          </a:p>
        </p:txBody>
      </p:sp>
      <p:pic>
        <p:nvPicPr>
          <p:cNvPr id="3277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371600"/>
            <a:ext cx="44958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en-US" sz="3600" b="1" dirty="0" smtClean="0"/>
              <a:t>Orientation</a:t>
            </a:r>
          </a:p>
        </p:txBody>
      </p:sp>
      <p:sp>
        <p:nvSpPr>
          <p:cNvPr id="44035" name="Rectangle 3"/>
          <p:cNvSpPr>
            <a:spLocks noGrp="1" noChangeArrowheads="1"/>
          </p:cNvSpPr>
          <p:nvPr>
            <p:ph idx="1"/>
          </p:nvPr>
        </p:nvSpPr>
        <p:spPr/>
        <p:txBody>
          <a:bodyPr>
            <a:normAutofit/>
          </a:bodyPr>
          <a:lstStyle/>
          <a:p>
            <a:pPr algn="just" eaLnBrk="1" hangingPunct="1">
              <a:defRPr/>
            </a:pPr>
            <a:r>
              <a:rPr lang="en-US" sz="2400" dirty="0" smtClean="0"/>
              <a:t>This is the logical articulation of the arrangement of a city’s anatomy expressed visually</a:t>
            </a:r>
          </a:p>
          <a:p>
            <a:pPr algn="just" eaLnBrk="1" hangingPunct="1">
              <a:defRPr/>
            </a:pPr>
            <a:r>
              <a:rPr lang="en-US" sz="2400" dirty="0" smtClean="0"/>
              <a:t>A city lacking orientation is confusing and may cause confusion, anxiety and feeling of getting lost</a:t>
            </a:r>
          </a:p>
          <a:p>
            <a:pPr algn="just" eaLnBrk="1" hangingPunct="1">
              <a:defRPr/>
            </a:pPr>
            <a:r>
              <a:rPr lang="en-US" sz="2400" dirty="0" smtClean="0"/>
              <a:t>Landmarks are the prime aids in orientation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en-US" sz="3600" b="1" dirty="0"/>
              <a:t>Details</a:t>
            </a:r>
          </a:p>
        </p:txBody>
      </p:sp>
      <p:pic>
        <p:nvPicPr>
          <p:cNvPr id="34820"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457200" y="2528355"/>
            <a:ext cx="3657600" cy="2606152"/>
          </a:xfrm>
          <a:noFill/>
          <a:extLst>
            <a:ext uri="{909E8E84-426E-40DD-AFC4-6F175D3DCCD1}">
              <a14:hiddenFill xmlns:a14="http://schemas.microsoft.com/office/drawing/2010/main" xmlns="">
                <a:solidFill>
                  <a:srgbClr val="FFFFFF"/>
                </a:solidFill>
              </a14:hiddenFill>
            </a:ext>
          </a:extLst>
        </p:spPr>
      </p:pic>
      <p:sp>
        <p:nvSpPr>
          <p:cNvPr id="45060" name="Rectangle 4"/>
          <p:cNvSpPr>
            <a:spLocks noGrp="1" noChangeArrowheads="1"/>
          </p:cNvSpPr>
          <p:nvPr>
            <p:ph sz="half" idx="2"/>
          </p:nvPr>
        </p:nvSpPr>
        <p:spPr/>
        <p:txBody>
          <a:bodyPr/>
          <a:lstStyle/>
          <a:p>
            <a:pPr eaLnBrk="1" hangingPunct="1">
              <a:lnSpc>
                <a:spcPct val="90000"/>
              </a:lnSpc>
              <a:defRPr/>
            </a:pPr>
            <a:r>
              <a:rPr lang="en-US" sz="2400" smtClean="0"/>
              <a:t>These include objects of various types for direct/indirect or conscious/unconscious use: signs, benches, waste bims, street lamps, e.t.c</a:t>
            </a:r>
          </a:p>
          <a:p>
            <a:pPr eaLnBrk="1" hangingPunct="1">
              <a:lnSpc>
                <a:spcPct val="90000"/>
              </a:lnSpc>
              <a:defRPr/>
            </a:pPr>
            <a:endParaRPr lang="en-US" sz="2400" smtClean="0"/>
          </a:p>
          <a:p>
            <a:pPr eaLnBrk="1" hangingPunct="1">
              <a:lnSpc>
                <a:spcPct val="90000"/>
              </a:lnSpc>
              <a:defRPr/>
            </a:pPr>
            <a:r>
              <a:rPr lang="en-US" sz="2400" smtClean="0"/>
              <a:t>The quality of detail should be informed by the nature of audience targeted.</a:t>
            </a:r>
          </a:p>
          <a:p>
            <a:pPr eaLnBrk="1" hangingPunct="1">
              <a:lnSpc>
                <a:spcPct val="90000"/>
              </a:lnSpc>
              <a:defRPr/>
            </a:pPr>
            <a:endParaRPr lang="en-US" sz="24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z="3600" b="1" dirty="0" smtClean="0"/>
              <a:t>Pedestrian Areas</a:t>
            </a:r>
          </a:p>
        </p:txBody>
      </p:sp>
      <p:sp>
        <p:nvSpPr>
          <p:cNvPr id="46083" name="Rectangle 3"/>
          <p:cNvSpPr>
            <a:spLocks noGrp="1" noChangeArrowheads="1"/>
          </p:cNvSpPr>
          <p:nvPr>
            <p:ph sz="half" idx="1"/>
          </p:nvPr>
        </p:nvSpPr>
        <p:spPr>
          <a:xfrm>
            <a:off x="228600" y="1536192"/>
            <a:ext cx="4419600" cy="4590288"/>
          </a:xfrm>
        </p:spPr>
        <p:txBody>
          <a:bodyPr>
            <a:noAutofit/>
          </a:bodyPr>
          <a:lstStyle/>
          <a:p>
            <a:pPr algn="just" eaLnBrk="1" hangingPunct="1">
              <a:lnSpc>
                <a:spcPct val="90000"/>
              </a:lnSpc>
              <a:defRPr/>
            </a:pPr>
            <a:r>
              <a:rPr lang="en-US" sz="2400" dirty="0" smtClean="0"/>
              <a:t>These address walking as a prime mode of transportation (communication and inter-movement.</a:t>
            </a:r>
          </a:p>
          <a:p>
            <a:pPr algn="just" eaLnBrk="1" hangingPunct="1">
              <a:lnSpc>
                <a:spcPct val="90000"/>
              </a:lnSpc>
              <a:defRPr/>
            </a:pPr>
            <a:r>
              <a:rPr lang="en-US" sz="2400" dirty="0" smtClean="0"/>
              <a:t>These should be creatively integrated with motorized transportation.</a:t>
            </a:r>
          </a:p>
          <a:p>
            <a:pPr algn="just" eaLnBrk="1" hangingPunct="1">
              <a:lnSpc>
                <a:spcPct val="90000"/>
              </a:lnSpc>
              <a:defRPr/>
            </a:pPr>
            <a:r>
              <a:rPr lang="en-US" sz="2400" dirty="0" smtClean="0"/>
              <a:t>Traffic calming is a specific concern in design of pedestrian areas…low speeds, minimal through traffic, one way streets </a:t>
            </a:r>
            <a:r>
              <a:rPr lang="en-US" sz="2400" dirty="0" err="1" smtClean="0"/>
              <a:t>etc</a:t>
            </a:r>
            <a:endParaRPr lang="en-US" sz="2400" dirty="0" smtClean="0"/>
          </a:p>
        </p:txBody>
      </p:sp>
      <p:pic>
        <p:nvPicPr>
          <p:cNvPr id="35844" name="Picture 5"/>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4572000" y="23884"/>
            <a:ext cx="4648200" cy="3200400"/>
          </a:xfrm>
          <a:noFill/>
          <a:extLst>
            <a:ext uri="{909E8E84-426E-40DD-AFC4-6F175D3DCCD1}">
              <a14:hiddenFill xmlns:a14="http://schemas.microsoft.com/office/drawing/2010/main" xmlns="">
                <a:solidFill>
                  <a:srgbClr val="FFFFFF"/>
                </a:solidFill>
              </a14:hiddenFill>
            </a:ext>
          </a:extLst>
        </p:spPr>
      </p:pic>
      <p:sp>
        <p:nvSpPr>
          <p:cNvPr id="46087" name="Text Box 7"/>
          <p:cNvSpPr txBox="1">
            <a:spLocks noChangeArrowheads="1"/>
          </p:cNvSpPr>
          <p:nvPr/>
        </p:nvSpPr>
        <p:spPr bwMode="auto">
          <a:xfrm>
            <a:off x="4800600" y="3429000"/>
            <a:ext cx="4114800" cy="3970318"/>
          </a:xfrm>
          <a:prstGeom prst="rect">
            <a:avLst/>
          </a:prstGeom>
          <a:noFill/>
          <a:ln w="9525">
            <a:noFill/>
            <a:miter lim="800000"/>
            <a:headEnd/>
            <a:tailEnd/>
          </a:ln>
          <a:effectLst/>
        </p:spPr>
        <p:txBody>
          <a:bodyPr>
            <a:spAutoFit/>
          </a:bodyPr>
          <a:lstStyle/>
          <a:p>
            <a:pPr algn="just">
              <a:defRPr/>
            </a:pPr>
            <a:r>
              <a:rPr lang="en-US" sz="2400" dirty="0">
                <a:latin typeface="+mn-lt"/>
              </a:rPr>
              <a:t>Adequacy of pavements: widths, paving, condition of repair, protection from elements of weather, furniture and fittings</a:t>
            </a:r>
          </a:p>
          <a:p>
            <a:pPr algn="just">
              <a:defRPr/>
            </a:pPr>
            <a:endParaRPr lang="en-US" sz="2400" dirty="0">
              <a:latin typeface="+mn-lt"/>
            </a:endParaRPr>
          </a:p>
          <a:p>
            <a:pPr algn="just">
              <a:defRPr/>
            </a:pPr>
            <a:r>
              <a:rPr lang="en-US" sz="2400" dirty="0">
                <a:latin typeface="+mn-lt"/>
              </a:rPr>
              <a:t>Intersections and </a:t>
            </a:r>
            <a:r>
              <a:rPr lang="en-US" sz="2400" dirty="0" err="1">
                <a:latin typeface="+mn-lt"/>
              </a:rPr>
              <a:t>crosspoints</a:t>
            </a:r>
            <a:r>
              <a:rPr lang="en-US" sz="2400" dirty="0">
                <a:latin typeface="+mn-lt"/>
              </a:rPr>
              <a:t>: impact on flow rates, continuity, and sequence</a:t>
            </a:r>
          </a:p>
          <a:p>
            <a:pPr algn="just">
              <a:spcBef>
                <a:spcPct val="50000"/>
              </a:spcBef>
              <a:defRPr/>
            </a:pPr>
            <a:endParaRPr lang="en-US" sz="2400" dirty="0">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33400" y="274638"/>
            <a:ext cx="7620000" cy="1143000"/>
          </a:xfrm>
        </p:spPr>
        <p:txBody>
          <a:bodyPr/>
          <a:lstStyle/>
          <a:p>
            <a:pPr eaLnBrk="1" hangingPunct="1">
              <a:defRPr/>
            </a:pPr>
            <a:r>
              <a:rPr lang="en-US" sz="3600" b="1" dirty="0" smtClean="0"/>
              <a:t>Vistas and Skylines</a:t>
            </a:r>
          </a:p>
        </p:txBody>
      </p:sp>
      <p:sp>
        <p:nvSpPr>
          <p:cNvPr id="47107" name="Rectangle 3"/>
          <p:cNvSpPr>
            <a:spLocks noGrp="1" noChangeArrowheads="1"/>
          </p:cNvSpPr>
          <p:nvPr>
            <p:ph idx="1"/>
          </p:nvPr>
        </p:nvSpPr>
        <p:spPr>
          <a:xfrm>
            <a:off x="533400" y="3657600"/>
            <a:ext cx="7772400" cy="2590800"/>
          </a:xfrm>
        </p:spPr>
        <p:txBody>
          <a:bodyPr>
            <a:normAutofit fontScale="92500"/>
          </a:bodyPr>
          <a:lstStyle/>
          <a:p>
            <a:pPr algn="just" eaLnBrk="1" hangingPunct="1">
              <a:defRPr/>
            </a:pPr>
            <a:r>
              <a:rPr lang="en-US" sz="2400" b="1" i="1" dirty="0" smtClean="0"/>
              <a:t>Vistas</a:t>
            </a:r>
            <a:r>
              <a:rPr lang="en-US" sz="2400" b="1" dirty="0" smtClean="0"/>
              <a:t> </a:t>
            </a:r>
            <a:r>
              <a:rPr lang="en-US" sz="2400" dirty="0" smtClean="0"/>
              <a:t>are strong visual links</a:t>
            </a:r>
          </a:p>
          <a:p>
            <a:pPr algn="just" eaLnBrk="1" hangingPunct="1">
              <a:defRPr/>
            </a:pPr>
            <a:r>
              <a:rPr lang="en-US" sz="2400" dirty="0" smtClean="0"/>
              <a:t>May serve </a:t>
            </a:r>
            <a:r>
              <a:rPr lang="en-US" sz="2400" i="1" dirty="0" smtClean="0"/>
              <a:t>approach</a:t>
            </a:r>
            <a:r>
              <a:rPr lang="en-US" sz="2400" dirty="0" smtClean="0"/>
              <a:t> or </a:t>
            </a:r>
            <a:r>
              <a:rPr lang="en-US" sz="2400" i="1" dirty="0" smtClean="0"/>
              <a:t>departure</a:t>
            </a:r>
            <a:r>
              <a:rPr lang="en-US" sz="2400" dirty="0" smtClean="0"/>
              <a:t> purposes of urban areas…</a:t>
            </a:r>
            <a:r>
              <a:rPr lang="en-US" sz="2400" dirty="0" err="1" smtClean="0"/>
              <a:t>i.e</a:t>
            </a:r>
            <a:r>
              <a:rPr lang="en-US" sz="2400" dirty="0" smtClean="0"/>
              <a:t> views </a:t>
            </a:r>
            <a:r>
              <a:rPr lang="en-US" sz="2400" i="1" dirty="0" smtClean="0"/>
              <a:t>into</a:t>
            </a:r>
            <a:r>
              <a:rPr lang="en-US" sz="2400" dirty="0" smtClean="0"/>
              <a:t> and </a:t>
            </a:r>
            <a:r>
              <a:rPr lang="en-US" sz="2400" i="1" dirty="0" smtClean="0"/>
              <a:t>out of </a:t>
            </a:r>
            <a:r>
              <a:rPr lang="en-US" sz="2400" dirty="0" smtClean="0"/>
              <a:t> a city.</a:t>
            </a:r>
          </a:p>
          <a:p>
            <a:pPr algn="just" eaLnBrk="1" hangingPunct="1">
              <a:defRPr/>
            </a:pPr>
            <a:r>
              <a:rPr lang="en-US" sz="2400" dirty="0" smtClean="0"/>
              <a:t>Some views are </a:t>
            </a:r>
            <a:r>
              <a:rPr lang="en-US" sz="2400" dirty="0" err="1" smtClean="0"/>
              <a:t>gazetted</a:t>
            </a:r>
            <a:r>
              <a:rPr lang="en-US" sz="2400" dirty="0" smtClean="0"/>
              <a:t> and legally protected as urban assets</a:t>
            </a:r>
          </a:p>
          <a:p>
            <a:pPr algn="just" eaLnBrk="1" hangingPunct="1">
              <a:defRPr/>
            </a:pPr>
            <a:r>
              <a:rPr lang="en-US" sz="2400" dirty="0" smtClean="0"/>
              <a:t>Vistas could be complemented by buildings </a:t>
            </a:r>
            <a:r>
              <a:rPr lang="en-US" sz="2400" i="1" dirty="0" smtClean="0"/>
              <a:t>(ref. use of axis in renaissance; civic design of Nairobi)</a:t>
            </a:r>
          </a:p>
        </p:txBody>
      </p:sp>
      <p:pic>
        <p:nvPicPr>
          <p:cNvPr id="3686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295400"/>
            <a:ext cx="9144000"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pPr eaLnBrk="1" hangingPunct="1">
              <a:defRPr/>
            </a:pPr>
            <a:r>
              <a:rPr lang="en-US" sz="3600" b="1" dirty="0" smtClean="0"/>
              <a:t>Skylines</a:t>
            </a:r>
          </a:p>
        </p:txBody>
      </p:sp>
      <p:sp>
        <p:nvSpPr>
          <p:cNvPr id="48131" name="Rectangle 3"/>
          <p:cNvSpPr>
            <a:spLocks noGrp="1" noChangeArrowheads="1"/>
          </p:cNvSpPr>
          <p:nvPr>
            <p:ph sz="half" idx="1"/>
          </p:nvPr>
        </p:nvSpPr>
        <p:spPr>
          <a:xfrm>
            <a:off x="457200" y="1295400"/>
            <a:ext cx="4191000" cy="4831080"/>
          </a:xfrm>
        </p:spPr>
        <p:txBody>
          <a:bodyPr>
            <a:noAutofit/>
          </a:bodyPr>
          <a:lstStyle/>
          <a:p>
            <a:pPr algn="just" eaLnBrk="1" hangingPunct="1">
              <a:lnSpc>
                <a:spcPct val="90000"/>
              </a:lnSpc>
              <a:buFont typeface="Wingdings" pitchFamily="2" charset="2"/>
              <a:buNone/>
              <a:defRPr/>
            </a:pPr>
            <a:r>
              <a:rPr lang="en-US" sz="2200" i="1" dirty="0" smtClean="0"/>
              <a:t>Skyline </a:t>
            </a:r>
            <a:r>
              <a:rPr lang="en-GB" sz="2200" dirty="0" smtClean="0"/>
              <a:t>refers to the (3-dimensional) </a:t>
            </a:r>
            <a:r>
              <a:rPr lang="en-GB" sz="2200" i="1" dirty="0" smtClean="0"/>
              <a:t>compositional</a:t>
            </a:r>
            <a:r>
              <a:rPr lang="en-GB" sz="2200" dirty="0" smtClean="0"/>
              <a:t> and </a:t>
            </a:r>
            <a:r>
              <a:rPr lang="en-GB" sz="2200" i="1" dirty="0" smtClean="0"/>
              <a:t>sequential</a:t>
            </a:r>
            <a:r>
              <a:rPr lang="en-GB" sz="2200" dirty="0" smtClean="0"/>
              <a:t> character of urban spaces and buildings</a:t>
            </a:r>
            <a:r>
              <a:rPr lang="en-US" sz="2200" dirty="0" smtClean="0"/>
              <a:t> </a:t>
            </a:r>
          </a:p>
          <a:p>
            <a:pPr algn="just" eaLnBrk="1" hangingPunct="1">
              <a:lnSpc>
                <a:spcPct val="90000"/>
              </a:lnSpc>
              <a:buFont typeface="Wingdings" pitchFamily="2" charset="2"/>
              <a:buNone/>
              <a:defRPr/>
            </a:pPr>
            <a:endParaRPr lang="en-US" sz="2200" dirty="0" smtClean="0"/>
          </a:p>
          <a:p>
            <a:pPr algn="just" eaLnBrk="1" hangingPunct="1">
              <a:lnSpc>
                <a:spcPct val="90000"/>
              </a:lnSpc>
              <a:defRPr/>
            </a:pPr>
            <a:r>
              <a:rPr lang="en-US" sz="2200" dirty="0" smtClean="0"/>
              <a:t>It is a representation of a city’s facts of life and embraces the maximum amount of urban form in a single visual output.</a:t>
            </a:r>
          </a:p>
          <a:p>
            <a:pPr algn="just" eaLnBrk="1" hangingPunct="1">
              <a:lnSpc>
                <a:spcPct val="90000"/>
              </a:lnSpc>
              <a:buFont typeface="Wingdings" pitchFamily="2" charset="2"/>
              <a:buNone/>
              <a:defRPr/>
            </a:pPr>
            <a:endParaRPr lang="en-US" sz="2200" dirty="0" smtClean="0"/>
          </a:p>
          <a:p>
            <a:pPr algn="just" eaLnBrk="1" hangingPunct="1">
              <a:lnSpc>
                <a:spcPct val="90000"/>
              </a:lnSpc>
              <a:defRPr/>
            </a:pPr>
            <a:r>
              <a:rPr lang="en-US" sz="2200" dirty="0" smtClean="0"/>
              <a:t>Every building with a potential to alter a city’s skyline should be studied carefully </a:t>
            </a:r>
            <a:r>
              <a:rPr lang="en-US" sz="2200" i="1" dirty="0" smtClean="0"/>
              <a:t>(ref. CBD skyline exercise, B.A I)</a:t>
            </a:r>
          </a:p>
        </p:txBody>
      </p:sp>
      <p:sp>
        <p:nvSpPr>
          <p:cNvPr id="48133" name="Rectangle 5"/>
          <p:cNvSpPr>
            <a:spLocks noGrp="1" noChangeArrowheads="1"/>
          </p:cNvSpPr>
          <p:nvPr>
            <p:ph sz="half" idx="2"/>
          </p:nvPr>
        </p:nvSpPr>
        <p:spPr/>
        <p:txBody>
          <a:bodyPr>
            <a:normAutofit lnSpcReduction="10000"/>
          </a:bodyPr>
          <a:lstStyle/>
          <a:p>
            <a:pPr eaLnBrk="1" hangingPunct="1">
              <a:lnSpc>
                <a:spcPct val="90000"/>
              </a:lnSpc>
              <a:defRPr/>
            </a:pPr>
            <a:endParaRPr lang="en-US" sz="2000" smtClean="0"/>
          </a:p>
        </p:txBody>
      </p:sp>
      <p:pic>
        <p:nvPicPr>
          <p:cNvPr id="37893"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00600" y="1143000"/>
            <a:ext cx="4191000" cy="464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sz="3600" b="1" dirty="0" smtClean="0"/>
              <a:t>Non-physical Aspects</a:t>
            </a:r>
          </a:p>
        </p:txBody>
      </p:sp>
      <p:sp>
        <p:nvSpPr>
          <p:cNvPr id="49155" name="Rectangle 3"/>
          <p:cNvSpPr>
            <a:spLocks noGrp="1" noChangeArrowheads="1"/>
          </p:cNvSpPr>
          <p:nvPr>
            <p:ph idx="1"/>
          </p:nvPr>
        </p:nvSpPr>
        <p:spPr/>
        <p:txBody>
          <a:bodyPr>
            <a:normAutofit/>
          </a:bodyPr>
          <a:lstStyle/>
          <a:p>
            <a:pPr algn="just" eaLnBrk="1" hangingPunct="1">
              <a:buFont typeface="Wingdings" pitchFamily="2" charset="2"/>
              <a:buChar char="q"/>
              <a:defRPr/>
            </a:pPr>
            <a:r>
              <a:rPr lang="en-US" sz="2400" dirty="0" smtClean="0"/>
              <a:t>These are </a:t>
            </a:r>
            <a:r>
              <a:rPr lang="en-US" sz="2400" i="1" dirty="0" smtClean="0"/>
              <a:t>non-architectural</a:t>
            </a:r>
            <a:r>
              <a:rPr lang="en-US" sz="2400" dirty="0" smtClean="0"/>
              <a:t> aspects of urban character that are still a large part of a city’s image and personality</a:t>
            </a:r>
          </a:p>
          <a:p>
            <a:pPr algn="just" eaLnBrk="1" hangingPunct="1">
              <a:buFont typeface="Wingdings" pitchFamily="2" charset="2"/>
              <a:buChar char="q"/>
              <a:defRPr/>
            </a:pPr>
            <a:r>
              <a:rPr lang="en-US" sz="2400" dirty="0" smtClean="0"/>
              <a:t>Historical aspects, public ceremonies and events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600" b="1" dirty="0" smtClean="0"/>
              <a:t>Problem Areas</a:t>
            </a:r>
          </a:p>
        </p:txBody>
      </p:sp>
      <p:sp>
        <p:nvSpPr>
          <p:cNvPr id="50179" name="Rectangle 3"/>
          <p:cNvSpPr>
            <a:spLocks noGrp="1" noChangeArrowheads="1"/>
          </p:cNvSpPr>
          <p:nvPr>
            <p:ph idx="1"/>
          </p:nvPr>
        </p:nvSpPr>
        <p:spPr/>
        <p:txBody>
          <a:bodyPr>
            <a:normAutofit/>
          </a:bodyPr>
          <a:lstStyle/>
          <a:p>
            <a:pPr algn="just" eaLnBrk="1" hangingPunct="1">
              <a:lnSpc>
                <a:spcPct val="90000"/>
              </a:lnSpc>
              <a:buFont typeface="Wingdings" pitchFamily="2" charset="2"/>
              <a:buChar char="q"/>
              <a:defRPr/>
            </a:pPr>
            <a:r>
              <a:rPr lang="en-US" sz="2400" dirty="0" smtClean="0"/>
              <a:t>These have to be mapped out during visual survey</a:t>
            </a:r>
            <a:r>
              <a:rPr lang="en-US" sz="2400" dirty="0"/>
              <a:t>.</a:t>
            </a:r>
            <a:endParaRPr lang="en-US" sz="2400" dirty="0" smtClean="0"/>
          </a:p>
          <a:p>
            <a:pPr algn="just" eaLnBrk="1" hangingPunct="1">
              <a:lnSpc>
                <a:spcPct val="90000"/>
              </a:lnSpc>
              <a:buFont typeface="Wingdings" pitchFamily="2" charset="2"/>
              <a:buChar char="q"/>
              <a:defRPr/>
            </a:pPr>
            <a:r>
              <a:rPr lang="en-US" sz="2400" dirty="0" smtClean="0"/>
              <a:t>The problem map represents urban design diagnosis of problems.</a:t>
            </a:r>
          </a:p>
          <a:p>
            <a:pPr algn="just" eaLnBrk="1" hangingPunct="1">
              <a:lnSpc>
                <a:spcPct val="90000"/>
              </a:lnSpc>
              <a:buFont typeface="Wingdings" pitchFamily="2" charset="2"/>
              <a:buChar char="q"/>
              <a:defRPr/>
            </a:pPr>
            <a:r>
              <a:rPr lang="en-US" sz="2400" dirty="0" smtClean="0"/>
              <a:t>It may include: points of conflict (in land use, circulation </a:t>
            </a:r>
            <a:r>
              <a:rPr lang="en-US" sz="2400" dirty="0" err="1" smtClean="0"/>
              <a:t>etc</a:t>
            </a:r>
            <a:r>
              <a:rPr lang="en-US" sz="2400" dirty="0" smtClean="0"/>
              <a:t>); areas with little or no sense of orientation; non-descript or grey areas; ugliness; communities lacking form and definition; areas with confusing signs; areas of decay and crime; confusing circulation; incomplete routes etc</a:t>
            </a:r>
            <a:r>
              <a:rPr lang="en-US" sz="2400" dirty="0"/>
              <a:t>.</a:t>
            </a:r>
            <a:endParaRPr lang="en-US"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3600" b="1" dirty="0" smtClean="0"/>
              <a:t>Recording Results of a Visual Survey</a:t>
            </a:r>
          </a:p>
        </p:txBody>
      </p:sp>
      <p:sp>
        <p:nvSpPr>
          <p:cNvPr id="26627" name="Rectangle 3"/>
          <p:cNvSpPr>
            <a:spLocks noGrp="1" noChangeArrowheads="1"/>
          </p:cNvSpPr>
          <p:nvPr>
            <p:ph idx="1"/>
          </p:nvPr>
        </p:nvSpPr>
        <p:spPr/>
        <p:txBody>
          <a:bodyPr>
            <a:normAutofit/>
          </a:bodyPr>
          <a:lstStyle/>
          <a:p>
            <a:pPr algn="just" eaLnBrk="1" hangingPunct="1">
              <a:buFont typeface="Wingdings" pitchFamily="2" charset="2"/>
              <a:buChar char="q"/>
              <a:defRPr/>
            </a:pPr>
            <a:r>
              <a:rPr lang="en-US" sz="2400" dirty="0" smtClean="0"/>
              <a:t>Visual surveys are commonly recorded as simple maps accompanied by sketches, photographs, and descriptive notes.</a:t>
            </a:r>
          </a:p>
          <a:p>
            <a:pPr algn="just" eaLnBrk="1" hangingPunct="1">
              <a:buFont typeface="Wingdings" pitchFamily="2" charset="2"/>
              <a:buChar char="q"/>
              <a:defRPr/>
            </a:pPr>
            <a:endParaRPr lang="en-US" sz="2400" dirty="0" smtClean="0"/>
          </a:p>
          <a:p>
            <a:pPr algn="just" eaLnBrk="1" hangingPunct="1">
              <a:buFont typeface="Wingdings" pitchFamily="2" charset="2"/>
              <a:buChar char="q"/>
              <a:defRPr/>
            </a:pPr>
            <a:r>
              <a:rPr lang="en-US" sz="2400" dirty="0" smtClean="0"/>
              <a:t>The sketches, photographs, and descriptive notes can be attached to the map into an aggregate drawing or report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z="3600" b="1" dirty="0" smtClean="0"/>
              <a:t>Problem identification</a:t>
            </a:r>
          </a:p>
        </p:txBody>
      </p:sp>
      <p:sp>
        <p:nvSpPr>
          <p:cNvPr id="7171" name="Rectangle 3"/>
          <p:cNvSpPr>
            <a:spLocks noGrp="1" noChangeArrowheads="1"/>
          </p:cNvSpPr>
          <p:nvPr>
            <p:ph idx="1"/>
          </p:nvPr>
        </p:nvSpPr>
        <p:spPr>
          <a:xfrm>
            <a:off x="457200" y="1295400"/>
            <a:ext cx="7924800" cy="4800600"/>
          </a:xfrm>
        </p:spPr>
        <p:txBody>
          <a:bodyPr/>
          <a:lstStyle/>
          <a:p>
            <a:pPr algn="just" eaLnBrk="1" hangingPunct="1">
              <a:lnSpc>
                <a:spcPct val="90000"/>
              </a:lnSpc>
              <a:defRPr/>
            </a:pPr>
            <a:r>
              <a:rPr lang="en-US" sz="2400" dirty="0" smtClean="0"/>
              <a:t>What is not right?</a:t>
            </a:r>
          </a:p>
          <a:p>
            <a:pPr algn="just" eaLnBrk="1" hangingPunct="1">
              <a:lnSpc>
                <a:spcPct val="90000"/>
              </a:lnSpc>
              <a:defRPr/>
            </a:pPr>
            <a:r>
              <a:rPr lang="en-US" sz="2400" dirty="0" smtClean="0"/>
              <a:t>What liabilities?</a:t>
            </a:r>
          </a:p>
          <a:p>
            <a:pPr algn="just" eaLnBrk="1" hangingPunct="1">
              <a:lnSpc>
                <a:spcPct val="90000"/>
              </a:lnSpc>
              <a:defRPr/>
            </a:pPr>
            <a:r>
              <a:rPr lang="en-US" sz="2400" dirty="0" smtClean="0"/>
              <a:t>Whose problem?...who is affected?</a:t>
            </a:r>
          </a:p>
          <a:p>
            <a:pPr algn="just" eaLnBrk="1" hangingPunct="1">
              <a:lnSpc>
                <a:spcPct val="90000"/>
              </a:lnSpc>
              <a:defRPr/>
            </a:pPr>
            <a:r>
              <a:rPr lang="en-US" sz="2400" dirty="0" smtClean="0"/>
              <a:t>Why is it a problem?</a:t>
            </a:r>
          </a:p>
          <a:p>
            <a:pPr algn="just" eaLnBrk="1" hangingPunct="1">
              <a:lnSpc>
                <a:spcPct val="90000"/>
              </a:lnSpc>
              <a:defRPr/>
            </a:pPr>
            <a:r>
              <a:rPr lang="en-US" sz="2400" dirty="0" smtClean="0"/>
              <a:t>When is it a problem?</a:t>
            </a:r>
          </a:p>
          <a:p>
            <a:pPr algn="just" eaLnBrk="1" hangingPunct="1">
              <a:lnSpc>
                <a:spcPct val="90000"/>
              </a:lnSpc>
              <a:defRPr/>
            </a:pPr>
            <a:r>
              <a:rPr lang="en-US" sz="2400" dirty="0" smtClean="0"/>
              <a:t>Where?</a:t>
            </a:r>
          </a:p>
          <a:p>
            <a:pPr algn="just" eaLnBrk="1" hangingPunct="1">
              <a:lnSpc>
                <a:spcPct val="90000"/>
              </a:lnSpc>
              <a:defRPr/>
            </a:pPr>
            <a:r>
              <a:rPr lang="en-US" sz="2400" dirty="0" smtClean="0"/>
              <a:t>What does it call for?</a:t>
            </a:r>
          </a:p>
          <a:p>
            <a:pPr algn="just" eaLnBrk="1" hangingPunct="1">
              <a:lnSpc>
                <a:spcPct val="90000"/>
              </a:lnSpc>
              <a:buFont typeface="Wingdings" pitchFamily="2" charset="2"/>
              <a:buNone/>
              <a:defRPr/>
            </a:pPr>
            <a:endParaRPr lang="en-US" sz="2400" dirty="0" smtClean="0"/>
          </a:p>
          <a:p>
            <a:pPr algn="just">
              <a:lnSpc>
                <a:spcPct val="90000"/>
              </a:lnSpc>
              <a:buFont typeface="Wingdings" pitchFamily="2" charset="2"/>
              <a:buChar char="q"/>
              <a:defRPr/>
            </a:pPr>
            <a:r>
              <a:rPr lang="en-US" sz="2400" dirty="0" smtClean="0"/>
              <a:t>In a stable environment, this may seem a straight forward thing….but in a pluralist environment (diverse), there may be contested issues, stakes, and vested interests.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b="1" dirty="0" smtClean="0"/>
              <a:t>Visual Survey Recording Checklist</a:t>
            </a:r>
          </a:p>
        </p:txBody>
      </p:sp>
      <p:sp>
        <p:nvSpPr>
          <p:cNvPr id="27651" name="Rectangle 3"/>
          <p:cNvSpPr>
            <a:spLocks noGrp="1" noChangeArrowheads="1"/>
          </p:cNvSpPr>
          <p:nvPr>
            <p:ph idx="1"/>
          </p:nvPr>
        </p:nvSpPr>
        <p:spPr/>
        <p:txBody>
          <a:bodyPr/>
          <a:lstStyle/>
          <a:p>
            <a:pPr indent="-342900" algn="just" eaLnBrk="1" hangingPunct="1">
              <a:lnSpc>
                <a:spcPct val="90000"/>
              </a:lnSpc>
              <a:buFont typeface="Wingdings" pitchFamily="2" charset="2"/>
              <a:buChar char="q"/>
              <a:defRPr/>
            </a:pPr>
            <a:r>
              <a:rPr lang="en-US" sz="2400" dirty="0" smtClean="0"/>
              <a:t>A set of maps might include the following:</a:t>
            </a:r>
          </a:p>
          <a:p>
            <a:pPr marL="609600" indent="-609600" algn="just" eaLnBrk="1" hangingPunct="1">
              <a:lnSpc>
                <a:spcPct val="90000"/>
              </a:lnSpc>
              <a:buFont typeface="Wingdings" pitchFamily="2" charset="2"/>
              <a:buAutoNum type="arabicPeriod"/>
              <a:defRPr/>
            </a:pPr>
            <a:r>
              <a:rPr lang="en-US" sz="2400" dirty="0" smtClean="0"/>
              <a:t>Topography</a:t>
            </a:r>
          </a:p>
          <a:p>
            <a:pPr marL="609600" indent="-609600" algn="just" eaLnBrk="1" hangingPunct="1">
              <a:lnSpc>
                <a:spcPct val="90000"/>
              </a:lnSpc>
              <a:buFont typeface="Wingdings" pitchFamily="2" charset="2"/>
              <a:buAutoNum type="arabicPeriod"/>
              <a:defRPr/>
            </a:pPr>
            <a:r>
              <a:rPr lang="en-US" sz="2400" dirty="0" smtClean="0"/>
              <a:t>Microclimate – sun , wind, storm directions </a:t>
            </a:r>
            <a:r>
              <a:rPr lang="en-US" sz="2400" dirty="0" err="1" smtClean="0"/>
              <a:t>etc</a:t>
            </a:r>
            <a:endParaRPr lang="en-US" sz="2400" dirty="0" smtClean="0"/>
          </a:p>
          <a:p>
            <a:pPr marL="609600" indent="-609600" algn="just" eaLnBrk="1" hangingPunct="1">
              <a:lnSpc>
                <a:spcPct val="90000"/>
              </a:lnSpc>
              <a:buFont typeface="Wingdings" pitchFamily="2" charset="2"/>
              <a:buAutoNum type="arabicPeriod"/>
              <a:defRPr/>
            </a:pPr>
            <a:r>
              <a:rPr lang="en-US" sz="2400" dirty="0" smtClean="0"/>
              <a:t>Shape</a:t>
            </a:r>
          </a:p>
          <a:p>
            <a:pPr marL="609600" indent="-609600" algn="just" eaLnBrk="1" hangingPunct="1">
              <a:lnSpc>
                <a:spcPct val="90000"/>
              </a:lnSpc>
              <a:buFont typeface="Wingdings" pitchFamily="2" charset="2"/>
              <a:buAutoNum type="arabicPeriod"/>
              <a:defRPr/>
            </a:pPr>
            <a:r>
              <a:rPr lang="en-US" sz="2400" dirty="0" smtClean="0"/>
              <a:t>Patterns, textures, and grains</a:t>
            </a:r>
          </a:p>
          <a:p>
            <a:pPr marL="609600" indent="-609600" algn="just" eaLnBrk="1" hangingPunct="1">
              <a:lnSpc>
                <a:spcPct val="90000"/>
              </a:lnSpc>
              <a:buFont typeface="Wingdings" pitchFamily="2" charset="2"/>
              <a:buAutoNum type="arabicPeriod"/>
              <a:defRPr/>
            </a:pPr>
            <a:r>
              <a:rPr lang="en-US" sz="2400" dirty="0" smtClean="0"/>
              <a:t>Routes</a:t>
            </a:r>
          </a:p>
          <a:p>
            <a:pPr marL="609600" indent="-609600" algn="just" eaLnBrk="1" hangingPunct="1">
              <a:lnSpc>
                <a:spcPct val="90000"/>
              </a:lnSpc>
              <a:buFont typeface="Wingdings" pitchFamily="2" charset="2"/>
              <a:buAutoNum type="arabicPeriod"/>
              <a:defRPr/>
            </a:pPr>
            <a:r>
              <a:rPr lang="en-US" sz="2400" dirty="0" smtClean="0"/>
              <a:t>Districts</a:t>
            </a:r>
          </a:p>
          <a:p>
            <a:pPr marL="609600" indent="-609600" algn="just" eaLnBrk="1" hangingPunct="1">
              <a:lnSpc>
                <a:spcPct val="90000"/>
              </a:lnSpc>
              <a:buFont typeface="Wingdings" pitchFamily="2" charset="2"/>
              <a:buAutoNum type="arabicPeriod"/>
              <a:defRPr/>
            </a:pPr>
            <a:r>
              <a:rPr lang="en-US" sz="2400" dirty="0" smtClean="0"/>
              <a:t>Landmarks and nodes</a:t>
            </a:r>
          </a:p>
          <a:p>
            <a:pPr marL="609600" indent="-609600" algn="just" eaLnBrk="1" hangingPunct="1">
              <a:lnSpc>
                <a:spcPct val="90000"/>
              </a:lnSpc>
              <a:buFont typeface="Wingdings" pitchFamily="2" charset="2"/>
              <a:buAutoNum type="arabicPeriod"/>
              <a:defRPr/>
            </a:pPr>
            <a:r>
              <a:rPr lang="en-US" sz="2400" dirty="0" smtClean="0"/>
              <a:t>Open Spaces</a:t>
            </a:r>
          </a:p>
          <a:p>
            <a:pPr marL="609600" indent="-609600" algn="just" eaLnBrk="1" hangingPunct="1">
              <a:lnSpc>
                <a:spcPct val="90000"/>
              </a:lnSpc>
              <a:buFont typeface="Wingdings" pitchFamily="2" charset="2"/>
              <a:buAutoNum type="arabicPeriod"/>
              <a:defRPr/>
            </a:pPr>
            <a:r>
              <a:rPr lang="en-US" sz="2400" dirty="0" smtClean="0"/>
              <a:t>Vistas</a:t>
            </a:r>
          </a:p>
          <a:p>
            <a:pPr marL="609600" indent="-609600" algn="just" eaLnBrk="1" hangingPunct="1">
              <a:lnSpc>
                <a:spcPct val="90000"/>
              </a:lnSpc>
              <a:buFont typeface="Wingdings" pitchFamily="2" charset="2"/>
              <a:buAutoNum type="arabicPeriod"/>
              <a:defRPr/>
            </a:pPr>
            <a:r>
              <a:rPr lang="en-US" sz="2400" dirty="0" smtClean="0"/>
              <a:t>Magnets, generators, and linkages</a:t>
            </a:r>
          </a:p>
          <a:p>
            <a:pPr marL="609600" indent="-609600" algn="just" eaLnBrk="1" hangingPunct="1">
              <a:lnSpc>
                <a:spcPct val="90000"/>
              </a:lnSpc>
              <a:buFont typeface="Wingdings" pitchFamily="2" charset="2"/>
              <a:buNone/>
              <a:defRPr/>
            </a:pPr>
            <a:endParaRPr lang="en-US" sz="24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153400" cy="1143000"/>
          </a:xfrm>
        </p:spPr>
        <p:txBody>
          <a:bodyPr/>
          <a:lstStyle/>
          <a:p>
            <a:pPr eaLnBrk="1" hangingPunct="1">
              <a:defRPr/>
            </a:pPr>
            <a:r>
              <a:rPr lang="en-US" sz="3600" b="1" dirty="0" smtClean="0"/>
              <a:t>Visual Survey Recording Checklist</a:t>
            </a:r>
          </a:p>
        </p:txBody>
      </p:sp>
      <p:sp>
        <p:nvSpPr>
          <p:cNvPr id="28675" name="Rectangle 3"/>
          <p:cNvSpPr>
            <a:spLocks noGrp="1" noChangeArrowheads="1"/>
          </p:cNvSpPr>
          <p:nvPr>
            <p:ph idx="1"/>
          </p:nvPr>
        </p:nvSpPr>
        <p:spPr>
          <a:xfrm>
            <a:off x="457200" y="1447800"/>
            <a:ext cx="8001000" cy="4495800"/>
          </a:xfrm>
        </p:spPr>
        <p:txBody>
          <a:bodyPr/>
          <a:lstStyle/>
          <a:p>
            <a:pPr marL="609600" indent="-609600" algn="just" eaLnBrk="1" hangingPunct="1">
              <a:lnSpc>
                <a:spcPct val="90000"/>
              </a:lnSpc>
              <a:buFont typeface="Wingdings" pitchFamily="2" charset="2"/>
              <a:buAutoNum type="arabicPeriod" startAt="11"/>
              <a:defRPr/>
            </a:pPr>
            <a:r>
              <a:rPr lang="en-US" sz="2400" dirty="0" smtClean="0"/>
              <a:t>Special activity </a:t>
            </a:r>
            <a:r>
              <a:rPr lang="en-US" sz="2400" dirty="0" err="1" smtClean="0"/>
              <a:t>centres</a:t>
            </a:r>
            <a:r>
              <a:rPr lang="en-US" sz="2400" dirty="0" smtClean="0"/>
              <a:t> and overall activity structure</a:t>
            </a:r>
          </a:p>
          <a:p>
            <a:pPr marL="609600" indent="-609600" algn="just" eaLnBrk="1" hangingPunct="1">
              <a:lnSpc>
                <a:spcPct val="90000"/>
              </a:lnSpc>
              <a:buFont typeface="Wingdings" pitchFamily="2" charset="2"/>
              <a:buAutoNum type="arabicPeriod" startAt="11"/>
              <a:defRPr/>
            </a:pPr>
            <a:r>
              <a:rPr lang="en-US" sz="2400" dirty="0" smtClean="0"/>
              <a:t>Hubs of intense visual experience</a:t>
            </a:r>
          </a:p>
          <a:p>
            <a:pPr marL="609600" indent="-609600" algn="just" eaLnBrk="1" hangingPunct="1">
              <a:lnSpc>
                <a:spcPct val="90000"/>
              </a:lnSpc>
              <a:buFont typeface="Wingdings" pitchFamily="2" charset="2"/>
              <a:buAutoNum type="arabicPeriod" startAt="11"/>
              <a:defRPr/>
            </a:pPr>
            <a:r>
              <a:rPr lang="en-US" sz="2400" dirty="0" smtClean="0"/>
              <a:t>Strong and weak areas of orientation</a:t>
            </a:r>
          </a:p>
          <a:p>
            <a:pPr marL="609600" indent="-609600" algn="just" eaLnBrk="1" hangingPunct="1">
              <a:lnSpc>
                <a:spcPct val="90000"/>
              </a:lnSpc>
              <a:buFont typeface="Wingdings" pitchFamily="2" charset="2"/>
              <a:buAutoNum type="arabicPeriod" startAt="11"/>
              <a:defRPr/>
            </a:pPr>
            <a:r>
              <a:rPr lang="en-US" sz="2400" dirty="0" smtClean="0"/>
              <a:t>Sign areas</a:t>
            </a:r>
          </a:p>
          <a:p>
            <a:pPr marL="609600" indent="-609600" algn="just" eaLnBrk="1" hangingPunct="1">
              <a:lnSpc>
                <a:spcPct val="90000"/>
              </a:lnSpc>
              <a:buFont typeface="Wingdings" pitchFamily="2" charset="2"/>
              <a:buAutoNum type="arabicPeriod" startAt="11"/>
              <a:defRPr/>
            </a:pPr>
            <a:r>
              <a:rPr lang="en-US" sz="2400" dirty="0" smtClean="0"/>
              <a:t>Points of conflict</a:t>
            </a:r>
          </a:p>
          <a:p>
            <a:pPr marL="609600" indent="-609600" algn="just" eaLnBrk="1" hangingPunct="1">
              <a:lnSpc>
                <a:spcPct val="90000"/>
              </a:lnSpc>
              <a:buFont typeface="Wingdings" pitchFamily="2" charset="2"/>
              <a:buAutoNum type="arabicPeriod" startAt="11"/>
              <a:defRPr/>
            </a:pPr>
            <a:r>
              <a:rPr lang="en-US" sz="2400" dirty="0" smtClean="0"/>
              <a:t>Historic or special districts</a:t>
            </a:r>
          </a:p>
          <a:p>
            <a:pPr marL="609600" indent="-609600" algn="just" eaLnBrk="1" hangingPunct="1">
              <a:lnSpc>
                <a:spcPct val="90000"/>
              </a:lnSpc>
              <a:buFont typeface="Wingdings" pitchFamily="2" charset="2"/>
              <a:buAutoNum type="arabicPeriod" startAt="11"/>
              <a:defRPr/>
            </a:pPr>
            <a:r>
              <a:rPr lang="en-US" sz="2400" dirty="0" smtClean="0"/>
              <a:t>Community structure</a:t>
            </a:r>
          </a:p>
          <a:p>
            <a:pPr marL="609600" indent="-609600" algn="just" eaLnBrk="1" hangingPunct="1">
              <a:lnSpc>
                <a:spcPct val="90000"/>
              </a:lnSpc>
              <a:buFont typeface="Wingdings" pitchFamily="2" charset="2"/>
              <a:buAutoNum type="arabicPeriod" startAt="11"/>
              <a:defRPr/>
            </a:pPr>
            <a:r>
              <a:rPr lang="en-US" sz="2400" dirty="0" smtClean="0"/>
              <a:t>Areas of preservation, moderate </a:t>
            </a:r>
            <a:r>
              <a:rPr lang="en-US" sz="2400" dirty="0" err="1" smtClean="0"/>
              <a:t>remodelling</a:t>
            </a:r>
            <a:r>
              <a:rPr lang="en-US" sz="2400" dirty="0" smtClean="0"/>
              <a:t>, and complete overhaul</a:t>
            </a:r>
          </a:p>
          <a:p>
            <a:pPr marL="609600" indent="-609600" algn="just" eaLnBrk="1" hangingPunct="1">
              <a:lnSpc>
                <a:spcPct val="90000"/>
              </a:lnSpc>
              <a:buFont typeface="Wingdings" pitchFamily="2" charset="2"/>
              <a:buAutoNum type="arabicPeriod" startAt="11"/>
              <a:defRPr/>
            </a:pPr>
            <a:r>
              <a:rPr lang="en-US" sz="2400" dirty="0" smtClean="0"/>
              <a:t>Places needing clarifying design elements</a:t>
            </a:r>
          </a:p>
          <a:p>
            <a:pPr marL="609600" indent="-609600" algn="just" eaLnBrk="1" hangingPunct="1">
              <a:lnSpc>
                <a:spcPct val="90000"/>
              </a:lnSpc>
              <a:buFont typeface="Wingdings" pitchFamily="2" charset="2"/>
              <a:buAutoNum type="arabicPeriod" startAt="11"/>
              <a:defRPr/>
            </a:pPr>
            <a:r>
              <a:rPr lang="en-US" sz="2400" dirty="0" smtClean="0"/>
              <a:t>Sketch maps of prominent urban features and form</a:t>
            </a:r>
          </a:p>
          <a:p>
            <a:pPr marL="609600" indent="-609600" algn="just" eaLnBrk="1" hangingPunct="1">
              <a:lnSpc>
                <a:spcPct val="90000"/>
              </a:lnSpc>
              <a:buFont typeface="Wingdings" pitchFamily="2" charset="2"/>
              <a:buNone/>
              <a:defRPr/>
            </a:pPr>
            <a:endParaRPr lang="en-US" sz="24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sz="3600" b="1" dirty="0" smtClean="0"/>
              <a:t>Urban Design as Process</a:t>
            </a:r>
          </a:p>
        </p:txBody>
      </p:sp>
      <p:sp>
        <p:nvSpPr>
          <p:cNvPr id="22531" name="Rectangle 3"/>
          <p:cNvSpPr>
            <a:spLocks noGrp="1" noChangeArrowheads="1"/>
          </p:cNvSpPr>
          <p:nvPr>
            <p:ph idx="1"/>
          </p:nvPr>
        </p:nvSpPr>
        <p:spPr/>
        <p:txBody>
          <a:bodyPr>
            <a:normAutofit/>
          </a:bodyPr>
          <a:lstStyle/>
          <a:p>
            <a:pPr marL="609600" indent="-609600" algn="just" eaLnBrk="1" hangingPunct="1">
              <a:lnSpc>
                <a:spcPct val="80000"/>
              </a:lnSpc>
              <a:buFont typeface="Wingdings" pitchFamily="2" charset="2"/>
              <a:buChar char="q"/>
              <a:defRPr/>
            </a:pPr>
            <a:r>
              <a:rPr lang="en-GB" sz="2400" dirty="0" smtClean="0"/>
              <a:t>Entails City Building action among various parties</a:t>
            </a:r>
          </a:p>
          <a:p>
            <a:pPr marL="609600" indent="-609600" algn="just" eaLnBrk="1" hangingPunct="1">
              <a:lnSpc>
                <a:spcPct val="80000"/>
              </a:lnSpc>
              <a:buFont typeface="Wingdings" pitchFamily="2" charset="2"/>
              <a:buChar char="q"/>
              <a:defRPr/>
            </a:pPr>
            <a:r>
              <a:rPr lang="en-GB" sz="2400" dirty="0" smtClean="0"/>
              <a:t>Negotiation – by political-economic means</a:t>
            </a:r>
            <a:r>
              <a:rPr lang="en-GB" sz="2400" b="1" dirty="0" smtClean="0"/>
              <a:t> </a:t>
            </a:r>
          </a:p>
          <a:p>
            <a:pPr marL="609600" indent="-609600" algn="just" eaLnBrk="1" hangingPunct="1">
              <a:lnSpc>
                <a:spcPct val="80000"/>
              </a:lnSpc>
              <a:buFont typeface="Wingdings" pitchFamily="2" charset="2"/>
              <a:buChar char="q"/>
              <a:defRPr/>
            </a:pPr>
            <a:r>
              <a:rPr lang="en-GB" sz="2400" dirty="0" err="1" smtClean="0"/>
              <a:t>Sectoral</a:t>
            </a:r>
            <a:r>
              <a:rPr lang="en-GB" sz="2400" dirty="0" smtClean="0"/>
              <a:t> issues of importance</a:t>
            </a:r>
          </a:p>
          <a:p>
            <a:pPr marL="609600" indent="-609600" algn="just" eaLnBrk="1" hangingPunct="1">
              <a:lnSpc>
                <a:spcPct val="80000"/>
              </a:lnSpc>
              <a:buFont typeface="Wingdings" pitchFamily="2" charset="2"/>
              <a:buChar char="q"/>
              <a:defRPr/>
            </a:pPr>
            <a:r>
              <a:rPr lang="en-GB" sz="2400" dirty="0" smtClean="0"/>
              <a:t>Institutional Design; Community Activism; eminent domain and their role in design</a:t>
            </a:r>
            <a:endParaRPr lang="en-GB" sz="2400" i="1" dirty="0" smtClean="0"/>
          </a:p>
          <a:p>
            <a:pPr marL="609600" indent="-609600" algn="just" eaLnBrk="1" hangingPunct="1">
              <a:lnSpc>
                <a:spcPct val="80000"/>
              </a:lnSpc>
              <a:buFont typeface="Wingdings" pitchFamily="2" charset="2"/>
              <a:buChar char="q"/>
              <a:defRPr/>
            </a:pPr>
            <a:r>
              <a:rPr lang="en-GB" sz="2400" dirty="0" smtClean="0"/>
              <a:t>Linking ideas to action (Urban </a:t>
            </a:r>
            <a:r>
              <a:rPr lang="en-GB" sz="2400" dirty="0" err="1" smtClean="0"/>
              <a:t>trialogues</a:t>
            </a:r>
            <a:r>
              <a:rPr lang="en-GB" sz="2400" dirty="0" smtClean="0"/>
              <a:t>); Visions-Strategic urban projects-Co-production (collective participation of actors)</a:t>
            </a:r>
          </a:p>
          <a:p>
            <a:pPr marL="609600" indent="-609600" algn="just" eaLnBrk="1" hangingPunct="1">
              <a:lnSpc>
                <a:spcPct val="80000"/>
              </a:lnSpc>
              <a:buFont typeface="Wingdings" pitchFamily="2" charset="2"/>
              <a:buChar char="q"/>
              <a:defRPr/>
            </a:pPr>
            <a:r>
              <a:rPr lang="en-GB" sz="2400" dirty="0" smtClean="0"/>
              <a:t>Leverage for resources; political processes; community mobilization and involvement</a:t>
            </a:r>
          </a:p>
          <a:p>
            <a:pPr marL="609600" indent="-609600" algn="just" eaLnBrk="1" hangingPunct="1">
              <a:lnSpc>
                <a:spcPct val="80000"/>
              </a:lnSpc>
              <a:buFont typeface="Wingdings" pitchFamily="2" charset="2"/>
              <a:buChar char="q"/>
              <a:defRPr/>
            </a:pPr>
            <a:endParaRPr lang="en-US" sz="2400"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457200" y="914400"/>
            <a:ext cx="8001000" cy="5181600"/>
          </a:xfrm>
        </p:spPr>
        <p:txBody>
          <a:bodyPr/>
          <a:lstStyle/>
          <a:p>
            <a:pPr algn="just" eaLnBrk="1" hangingPunct="1">
              <a:buFont typeface="Wingdings" pitchFamily="2" charset="2"/>
              <a:buChar char="q"/>
              <a:defRPr/>
            </a:pPr>
            <a:r>
              <a:rPr lang="en-US" sz="2400" dirty="0" smtClean="0"/>
              <a:t>Urban design charters: commit Government agencies to achieve good urban design when managing public places or creating the public buildings and infrastructure that contribute to the qualities of our streets, squares, parks and waterfronts. </a:t>
            </a:r>
          </a:p>
          <a:p>
            <a:pPr eaLnBrk="1" hangingPunct="1">
              <a:buFont typeface="Wingdings" pitchFamily="2" charset="2"/>
              <a:buChar char="q"/>
              <a:defRPr/>
            </a:pPr>
            <a:endParaRPr lang="en-US" sz="2000" dirty="0" smtClean="0"/>
          </a:p>
          <a:p>
            <a:pPr marL="114300" indent="0" eaLnBrk="1" hangingPunct="1">
              <a:buNone/>
              <a:defRPr/>
            </a:pPr>
            <a:r>
              <a:rPr lang="en-US" sz="2800" b="1" dirty="0" smtClean="0"/>
              <a:t>II. Non-Formal/Non-linear Design Approach</a:t>
            </a:r>
          </a:p>
          <a:p>
            <a:pPr eaLnBrk="1" hangingPunct="1">
              <a:buFont typeface="Wingdings" pitchFamily="2" charset="2"/>
              <a:buChar char="q"/>
              <a:defRPr/>
            </a:pPr>
            <a:endParaRPr lang="en-US" sz="2800" b="1" dirty="0" smtClean="0"/>
          </a:p>
          <a:p>
            <a:pPr eaLnBrk="1" hangingPunct="1">
              <a:buFont typeface="Wingdings" pitchFamily="2" charset="2"/>
              <a:buChar char="q"/>
              <a:defRPr/>
            </a:pPr>
            <a:endParaRPr lang="en-US" sz="20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1143000"/>
          </a:xfrm>
        </p:spPr>
        <p:txBody>
          <a:bodyPr/>
          <a:lstStyle/>
          <a:p>
            <a:pPr eaLnBrk="1" hangingPunct="1">
              <a:defRPr/>
            </a:pPr>
            <a:r>
              <a:rPr lang="en-US" sz="3600" b="1" dirty="0" smtClean="0"/>
              <a:t>Implementation models</a:t>
            </a:r>
            <a:r>
              <a:rPr lang="en-US" sz="4000" dirty="0" smtClean="0"/>
              <a:t/>
            </a:r>
            <a:br>
              <a:rPr lang="en-US" sz="4000" dirty="0" smtClean="0"/>
            </a:br>
            <a:r>
              <a:rPr lang="en-US" sz="2800" dirty="0" smtClean="0"/>
              <a:t>(urban design as process)</a:t>
            </a:r>
            <a:endParaRPr lang="en-US" sz="4000" dirty="0" smtClean="0"/>
          </a:p>
        </p:txBody>
      </p:sp>
      <p:pic>
        <p:nvPicPr>
          <p:cNvPr id="46083"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t="7611"/>
          <a:stretch>
            <a:fillRect/>
          </a:stretch>
        </p:blipFill>
        <p:spPr>
          <a:xfrm>
            <a:off x="381000" y="1143000"/>
            <a:ext cx="8305800" cy="5715000"/>
          </a:xfr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457200" y="609600"/>
            <a:ext cx="8229600" cy="5486400"/>
          </a:xfrm>
        </p:spPr>
        <p:txBody>
          <a:bodyPr/>
          <a:lstStyle/>
          <a:p>
            <a:pPr eaLnBrk="1" hangingPunct="1">
              <a:buFont typeface="Wingdings" pitchFamily="2" charset="2"/>
              <a:buNone/>
              <a:defRPr/>
            </a:pPr>
            <a:r>
              <a:rPr lang="en-US" dirty="0" smtClean="0"/>
              <a:t>`</a:t>
            </a:r>
          </a:p>
        </p:txBody>
      </p:sp>
      <p:grpSp>
        <p:nvGrpSpPr>
          <p:cNvPr id="47107" name="Group 4"/>
          <p:cNvGrpSpPr>
            <a:grpSpLocks/>
          </p:cNvGrpSpPr>
          <p:nvPr/>
        </p:nvGrpSpPr>
        <p:grpSpPr bwMode="auto">
          <a:xfrm>
            <a:off x="304800" y="838200"/>
            <a:ext cx="7848600" cy="5181600"/>
            <a:chOff x="1080" y="6592"/>
            <a:chExt cx="10260" cy="4748"/>
          </a:xfrm>
        </p:grpSpPr>
        <p:sp>
          <p:nvSpPr>
            <p:cNvPr id="47108" name="Rectangle 5"/>
            <p:cNvSpPr>
              <a:spLocks noChangeArrowheads="1"/>
            </p:cNvSpPr>
            <p:nvPr/>
          </p:nvSpPr>
          <p:spPr bwMode="auto">
            <a:xfrm>
              <a:off x="1080" y="6592"/>
              <a:ext cx="3566" cy="2589"/>
            </a:xfrm>
            <a:prstGeom prst="rect">
              <a:avLst/>
            </a:prstGeom>
            <a:solidFill>
              <a:srgbClr val="FFFFFF"/>
            </a:solidFill>
            <a:ln w="9525">
              <a:solidFill>
                <a:srgbClr val="000000"/>
              </a:solidFill>
              <a:miter lim="800000"/>
              <a:headEnd/>
              <a:tailEnd/>
            </a:ln>
          </p:spPr>
          <p:txBody>
            <a:bodyPr/>
            <a:lstStyle/>
            <a:p>
              <a:pPr algn="ctr"/>
              <a:r>
                <a:rPr lang="en-US" sz="1100" b="1" u="sng">
                  <a:solidFill>
                    <a:srgbClr val="080808"/>
                  </a:solidFill>
                </a:rPr>
                <a:t>Functional Analysis </a:t>
              </a:r>
              <a:r>
                <a:rPr lang="en-US" sz="1100" b="1" i="1" u="sng">
                  <a:solidFill>
                    <a:srgbClr val="080808"/>
                  </a:solidFill>
                </a:rPr>
                <a:t>(software)</a:t>
              </a:r>
              <a:r>
                <a:rPr lang="en-US" sz="1100" b="1" u="sng">
                  <a:solidFill>
                    <a:srgbClr val="080808"/>
                  </a:solidFill>
                </a:rPr>
                <a:t>:</a:t>
              </a:r>
            </a:p>
            <a:p>
              <a:pPr algn="just"/>
              <a:r>
                <a:rPr lang="en-US" sz="1000">
                  <a:solidFill>
                    <a:srgbClr val="080808"/>
                  </a:solidFill>
                </a:rPr>
                <a:t>Employment/Occupational structures;</a:t>
              </a:r>
            </a:p>
            <a:p>
              <a:pPr algn="just"/>
              <a:r>
                <a:rPr lang="en-US" sz="1000">
                  <a:solidFill>
                    <a:srgbClr val="080808"/>
                  </a:solidFill>
                </a:rPr>
                <a:t>Demographic structure;</a:t>
              </a:r>
              <a:r>
                <a:rPr lang="en-US" sz="1100">
                  <a:solidFill>
                    <a:srgbClr val="080808"/>
                  </a:solidFill>
                </a:rPr>
                <a:t> </a:t>
              </a:r>
            </a:p>
            <a:p>
              <a:pPr algn="just"/>
              <a:r>
                <a:rPr lang="en-US" sz="1000">
                  <a:solidFill>
                    <a:srgbClr val="080808"/>
                  </a:solidFill>
                </a:rPr>
                <a:t>Neighbourhood Lifestyles/perceptions;</a:t>
              </a:r>
            </a:p>
            <a:p>
              <a:pPr algn="just"/>
              <a:r>
                <a:rPr lang="en-US" sz="1000">
                  <a:solidFill>
                    <a:srgbClr val="080808"/>
                  </a:solidFill>
                </a:rPr>
                <a:t>Procurement/ownership/ use patterns</a:t>
              </a:r>
            </a:p>
            <a:p>
              <a:pPr algn="just"/>
              <a:r>
                <a:rPr lang="en-US" sz="1000">
                  <a:solidFill>
                    <a:srgbClr val="080808"/>
                  </a:solidFill>
                </a:rPr>
                <a:t>Technology &amp;materials;</a:t>
              </a:r>
            </a:p>
            <a:p>
              <a:pPr algn="just"/>
              <a:r>
                <a:rPr lang="en-US" sz="1000">
                  <a:solidFill>
                    <a:srgbClr val="080808"/>
                  </a:solidFill>
                </a:rPr>
                <a:t>Amenity and services;</a:t>
              </a:r>
            </a:p>
            <a:p>
              <a:pPr algn="just"/>
              <a:r>
                <a:rPr lang="en-US" sz="1000">
                  <a:solidFill>
                    <a:srgbClr val="080808"/>
                  </a:solidFill>
                </a:rPr>
                <a:t>Symbolic &amp; aesthetic order;</a:t>
              </a:r>
            </a:p>
            <a:p>
              <a:r>
                <a:rPr lang="en-US" sz="1000">
                  <a:solidFill>
                    <a:srgbClr val="080808"/>
                  </a:solidFill>
                </a:rPr>
                <a:t>Socio-political order: </a:t>
              </a:r>
            </a:p>
            <a:p>
              <a:r>
                <a:rPr lang="en-US" sz="1000" i="1">
                  <a:solidFill>
                    <a:srgbClr val="080808"/>
                  </a:solidFill>
                </a:rPr>
                <a:t>Policy, institutions, and, governance.</a:t>
              </a:r>
            </a:p>
            <a:p>
              <a:endParaRPr lang="en-US">
                <a:solidFill>
                  <a:srgbClr val="080808"/>
                </a:solidFill>
              </a:endParaRPr>
            </a:p>
          </p:txBody>
        </p:sp>
        <p:sp>
          <p:nvSpPr>
            <p:cNvPr id="47109" name="Rectangle 6"/>
            <p:cNvSpPr>
              <a:spLocks noChangeArrowheads="1"/>
            </p:cNvSpPr>
            <p:nvPr/>
          </p:nvSpPr>
          <p:spPr bwMode="auto">
            <a:xfrm>
              <a:off x="4860" y="6592"/>
              <a:ext cx="3060" cy="2157"/>
            </a:xfrm>
            <a:prstGeom prst="rect">
              <a:avLst/>
            </a:prstGeom>
            <a:solidFill>
              <a:srgbClr val="FFFFFF"/>
            </a:solidFill>
            <a:ln w="9525">
              <a:solidFill>
                <a:srgbClr val="000000"/>
              </a:solidFill>
              <a:miter lim="800000"/>
              <a:headEnd/>
              <a:tailEnd/>
            </a:ln>
          </p:spPr>
          <p:txBody>
            <a:bodyPr/>
            <a:lstStyle/>
            <a:p>
              <a:endParaRPr lang="en-US" sz="1000" b="1" u="sng"/>
            </a:p>
            <a:p>
              <a:endParaRPr lang="en-US" sz="1000" b="1" u="sng"/>
            </a:p>
            <a:p>
              <a:endParaRPr lang="en-US" sz="1000" b="1" u="sng"/>
            </a:p>
            <a:p>
              <a:pPr algn="ctr"/>
              <a:r>
                <a:rPr lang="en-US" sz="1400" b="1" u="sng">
                  <a:solidFill>
                    <a:srgbClr val="080808"/>
                  </a:solidFill>
                </a:rPr>
                <a:t>Character</a:t>
              </a:r>
            </a:p>
            <a:p>
              <a:pPr algn="ctr"/>
              <a:r>
                <a:rPr lang="en-US" sz="1400" b="1">
                  <a:solidFill>
                    <a:srgbClr val="080808"/>
                  </a:solidFill>
                </a:rPr>
                <a:t>(Socio-spatial)</a:t>
              </a:r>
              <a:endParaRPr lang="en-US">
                <a:solidFill>
                  <a:srgbClr val="080808"/>
                </a:solidFill>
              </a:endParaRPr>
            </a:p>
          </p:txBody>
        </p:sp>
        <p:sp>
          <p:nvSpPr>
            <p:cNvPr id="47110" name="Rectangle 7"/>
            <p:cNvSpPr>
              <a:spLocks noChangeArrowheads="1"/>
            </p:cNvSpPr>
            <p:nvPr/>
          </p:nvSpPr>
          <p:spPr bwMode="auto">
            <a:xfrm>
              <a:off x="8100" y="6592"/>
              <a:ext cx="3240" cy="2443"/>
            </a:xfrm>
            <a:prstGeom prst="rect">
              <a:avLst/>
            </a:prstGeom>
            <a:solidFill>
              <a:srgbClr val="FFFFFF"/>
            </a:solidFill>
            <a:ln w="9525">
              <a:solidFill>
                <a:srgbClr val="000000"/>
              </a:solidFill>
              <a:miter lim="800000"/>
              <a:headEnd/>
              <a:tailEnd/>
            </a:ln>
          </p:spPr>
          <p:txBody>
            <a:bodyPr/>
            <a:lstStyle/>
            <a:p>
              <a:pPr algn="ctr"/>
              <a:endParaRPr lang="en-US" sz="1100" b="1" u="sng"/>
            </a:p>
            <a:p>
              <a:pPr algn="ctr"/>
              <a:r>
                <a:rPr lang="en-US" sz="1100" b="1" u="sng">
                  <a:solidFill>
                    <a:srgbClr val="080808"/>
                  </a:solidFill>
                </a:rPr>
                <a:t>Physical Analysis </a:t>
              </a:r>
              <a:r>
                <a:rPr lang="en-US" sz="1100" b="1" i="1" u="sng">
                  <a:solidFill>
                    <a:srgbClr val="080808"/>
                  </a:solidFill>
                </a:rPr>
                <a:t>(hardware)</a:t>
              </a:r>
              <a:r>
                <a:rPr lang="en-US" sz="1100" b="1" u="sng">
                  <a:solidFill>
                    <a:srgbClr val="080808"/>
                  </a:solidFill>
                </a:rPr>
                <a:t>:</a:t>
              </a:r>
            </a:p>
            <a:p>
              <a:pPr lvl="1">
                <a:buFont typeface="Times New Roman" pitchFamily="18" charset="0"/>
                <a:buChar char="-"/>
              </a:pPr>
              <a:r>
                <a:rPr lang="en-US" sz="1000">
                  <a:solidFill>
                    <a:srgbClr val="080808"/>
                  </a:solidFill>
                </a:rPr>
                <a:t>Morphology</a:t>
              </a:r>
              <a:r>
                <a:rPr lang="en-US" sz="1100">
                  <a:solidFill>
                    <a:srgbClr val="080808"/>
                  </a:solidFill>
                </a:rPr>
                <a:t> </a:t>
              </a:r>
            </a:p>
            <a:p>
              <a:pPr>
                <a:buFont typeface="Times New Roman" pitchFamily="18" charset="0"/>
                <a:buChar char="-"/>
              </a:pPr>
              <a:r>
                <a:rPr lang="en-US" sz="1000">
                  <a:solidFill>
                    <a:srgbClr val="080808"/>
                  </a:solidFill>
                </a:rPr>
                <a:t>Building typology</a:t>
              </a:r>
              <a:r>
                <a:rPr lang="en-US" sz="1100">
                  <a:solidFill>
                    <a:srgbClr val="080808"/>
                  </a:solidFill>
                </a:rPr>
                <a:t> &amp; construction systems</a:t>
              </a:r>
            </a:p>
            <a:p>
              <a:pPr lvl="1">
                <a:buFont typeface="Times New Roman" pitchFamily="18" charset="0"/>
                <a:buChar char="-"/>
              </a:pPr>
              <a:r>
                <a:rPr lang="en-US" sz="1000">
                  <a:solidFill>
                    <a:srgbClr val="080808"/>
                  </a:solidFill>
                </a:rPr>
                <a:t>Image and public realm </a:t>
              </a:r>
            </a:p>
            <a:p>
              <a:pPr>
                <a:buFont typeface="Times New Roman" pitchFamily="18" charset="0"/>
                <a:buChar char="-"/>
              </a:pPr>
              <a:r>
                <a:rPr lang="en-US" sz="1000">
                  <a:solidFill>
                    <a:srgbClr val="080808"/>
                  </a:solidFill>
                </a:rPr>
                <a:t>Objects &amp; Aesthetic detail</a:t>
              </a:r>
            </a:p>
            <a:p>
              <a:pPr>
                <a:buFont typeface="Times New Roman" pitchFamily="18" charset="0"/>
                <a:buChar char="-"/>
              </a:pPr>
              <a:r>
                <a:rPr lang="en-US" sz="1000">
                  <a:solidFill>
                    <a:srgbClr val="080808"/>
                  </a:solidFill>
                </a:rPr>
                <a:t>Infrastructural installations</a:t>
              </a:r>
              <a:endParaRPr lang="en-US">
                <a:solidFill>
                  <a:srgbClr val="080808"/>
                </a:solidFill>
              </a:endParaRPr>
            </a:p>
          </p:txBody>
        </p:sp>
        <p:sp>
          <p:nvSpPr>
            <p:cNvPr id="47111" name="Rectangle 8"/>
            <p:cNvSpPr>
              <a:spLocks noChangeArrowheads="1"/>
            </p:cNvSpPr>
            <p:nvPr/>
          </p:nvSpPr>
          <p:spPr bwMode="auto">
            <a:xfrm>
              <a:off x="2520" y="9901"/>
              <a:ext cx="7314" cy="1439"/>
            </a:xfrm>
            <a:prstGeom prst="rect">
              <a:avLst/>
            </a:prstGeom>
            <a:solidFill>
              <a:srgbClr val="FFFFFF"/>
            </a:solidFill>
            <a:ln w="9525">
              <a:solidFill>
                <a:srgbClr val="000000"/>
              </a:solidFill>
              <a:miter lim="800000"/>
              <a:headEnd/>
              <a:tailEnd/>
            </a:ln>
          </p:spPr>
          <p:txBody>
            <a:bodyPr/>
            <a:lstStyle/>
            <a:p>
              <a:pPr>
                <a:buFont typeface="Symbol" pitchFamily="18" charset="2"/>
                <a:buChar char="·"/>
              </a:pPr>
              <a:r>
                <a:rPr lang="en-US" sz="1400">
                  <a:solidFill>
                    <a:srgbClr val="080808"/>
                  </a:solidFill>
                </a:rPr>
                <a:t>Nature, Intensity, Location, and impact of Modernity</a:t>
              </a:r>
            </a:p>
            <a:p>
              <a:pPr>
                <a:buFont typeface="Symbol" pitchFamily="18" charset="2"/>
                <a:buChar char="·"/>
              </a:pPr>
              <a:r>
                <a:rPr lang="en-US" sz="1400">
                  <a:solidFill>
                    <a:srgbClr val="080808"/>
                  </a:solidFill>
                </a:rPr>
                <a:t>Community perception of Modernity</a:t>
              </a:r>
            </a:p>
            <a:p>
              <a:pPr>
                <a:buFont typeface="Symbol" pitchFamily="18" charset="2"/>
                <a:buChar char="·"/>
              </a:pPr>
              <a:r>
                <a:rPr lang="en-US" sz="1400">
                  <a:solidFill>
                    <a:srgbClr val="080808"/>
                  </a:solidFill>
                </a:rPr>
                <a:t>Projected Areas of (traditional-modern) Conflict and Congruence</a:t>
              </a:r>
            </a:p>
            <a:p>
              <a:pPr>
                <a:buFont typeface="Symbol" pitchFamily="18" charset="2"/>
                <a:buChar char="·"/>
              </a:pPr>
              <a:r>
                <a:rPr lang="en-US" sz="1400">
                  <a:solidFill>
                    <a:srgbClr val="080808"/>
                  </a:solidFill>
                </a:rPr>
                <a:t>Adaptability of traditional to modern functions</a:t>
              </a:r>
            </a:p>
            <a:p>
              <a:endParaRPr lang="en-US" sz="1400"/>
            </a:p>
            <a:p>
              <a:endParaRPr lang="en-US" sz="1400"/>
            </a:p>
          </p:txBody>
        </p:sp>
        <p:sp>
          <p:nvSpPr>
            <p:cNvPr id="47112" name="AutoShape 9"/>
            <p:cNvSpPr>
              <a:spLocks noChangeArrowheads="1"/>
            </p:cNvSpPr>
            <p:nvPr/>
          </p:nvSpPr>
          <p:spPr bwMode="auto">
            <a:xfrm rot="5400000">
              <a:off x="1034" y="9406"/>
              <a:ext cx="1615" cy="1164"/>
            </a:xfrm>
            <a:custGeom>
              <a:avLst/>
              <a:gdLst>
                <a:gd name="T0" fmla="*/ 1154 w 21600"/>
                <a:gd name="T1" fmla="*/ 0 h 21600"/>
                <a:gd name="T2" fmla="*/ 692 w 21600"/>
                <a:gd name="T3" fmla="*/ 333 h 21600"/>
                <a:gd name="T4" fmla="*/ 461 w 21600"/>
                <a:gd name="T5" fmla="*/ 499 h 21600"/>
                <a:gd name="T6" fmla="*/ 0 w 21600"/>
                <a:gd name="T7" fmla="*/ 831 h 21600"/>
                <a:gd name="T8" fmla="*/ 461 w 21600"/>
                <a:gd name="T9" fmla="*/ 1164 h 21600"/>
                <a:gd name="T10" fmla="*/ 923 w 21600"/>
                <a:gd name="T11" fmla="*/ 998 h 21600"/>
                <a:gd name="T12" fmla="*/ 1384 w 21600"/>
                <a:gd name="T13" fmla="*/ 665 h 21600"/>
                <a:gd name="T14" fmla="*/ 1615 w 21600"/>
                <a:gd name="T15" fmla="*/ 333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90 w 21600"/>
                <a:gd name="T25" fmla="*/ 12340 h 21600"/>
                <a:gd name="T26" fmla="*/ 18510 w 21600"/>
                <a:gd name="T27" fmla="*/ 1852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a:lstStyle/>
            <a:p>
              <a:endParaRPr lang="en-US"/>
            </a:p>
          </p:txBody>
        </p:sp>
        <p:sp>
          <p:nvSpPr>
            <p:cNvPr id="47113" name="AutoShape 10"/>
            <p:cNvSpPr>
              <a:spLocks noChangeArrowheads="1"/>
            </p:cNvSpPr>
            <p:nvPr/>
          </p:nvSpPr>
          <p:spPr bwMode="auto">
            <a:xfrm>
              <a:off x="9900" y="9001"/>
              <a:ext cx="1232" cy="1851"/>
            </a:xfrm>
            <a:custGeom>
              <a:avLst/>
              <a:gdLst>
                <a:gd name="T0" fmla="*/ 880 w 21600"/>
                <a:gd name="T1" fmla="*/ 0 h 21600"/>
                <a:gd name="T2" fmla="*/ 528 w 21600"/>
                <a:gd name="T3" fmla="*/ 529 h 21600"/>
                <a:gd name="T4" fmla="*/ 352 w 21600"/>
                <a:gd name="T5" fmla="*/ 793 h 21600"/>
                <a:gd name="T6" fmla="*/ 0 w 21600"/>
                <a:gd name="T7" fmla="*/ 1322 h 21600"/>
                <a:gd name="T8" fmla="*/ 352 w 21600"/>
                <a:gd name="T9" fmla="*/ 1851 h 21600"/>
                <a:gd name="T10" fmla="*/ 704 w 21600"/>
                <a:gd name="T11" fmla="*/ 1587 h 21600"/>
                <a:gd name="T12" fmla="*/ 1056 w 21600"/>
                <a:gd name="T13" fmla="*/ 1058 h 21600"/>
                <a:gd name="T14" fmla="*/ 1232 w 21600"/>
                <a:gd name="T15" fmla="*/ 529 h 21600"/>
                <a:gd name="T16" fmla="*/ 17694720 60000 65536"/>
                <a:gd name="T17" fmla="*/ 11796480 60000 65536"/>
                <a:gd name="T18" fmla="*/ 17694720 60000 65536"/>
                <a:gd name="T19" fmla="*/ 11796480 60000 65536"/>
                <a:gd name="T20" fmla="*/ 5898240 60000 65536"/>
                <a:gd name="T21" fmla="*/ 5898240 60000 65536"/>
                <a:gd name="T22" fmla="*/ 0 60000 65536"/>
                <a:gd name="T23" fmla="*/ 0 60000 65536"/>
                <a:gd name="T24" fmla="*/ 3086 w 21600"/>
                <a:gd name="T25" fmla="*/ 12346 h 21600"/>
                <a:gd name="T26" fmla="*/ 18514 w 21600"/>
                <a:gd name="T27" fmla="*/ 1851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5429" y="0"/>
                  </a:moveTo>
                  <a:lnTo>
                    <a:pt x="9257" y="6171"/>
                  </a:lnTo>
                  <a:lnTo>
                    <a:pt x="12343" y="6171"/>
                  </a:lnTo>
                  <a:lnTo>
                    <a:pt x="12343" y="12343"/>
                  </a:lnTo>
                  <a:lnTo>
                    <a:pt x="6171" y="12343"/>
                  </a:lnTo>
                  <a:lnTo>
                    <a:pt x="6171" y="9257"/>
                  </a:lnTo>
                  <a:lnTo>
                    <a:pt x="0" y="15429"/>
                  </a:lnTo>
                  <a:lnTo>
                    <a:pt x="6171" y="21600"/>
                  </a:lnTo>
                  <a:lnTo>
                    <a:pt x="6171" y="18514"/>
                  </a:lnTo>
                  <a:lnTo>
                    <a:pt x="18514" y="18514"/>
                  </a:lnTo>
                  <a:lnTo>
                    <a:pt x="18514" y="6171"/>
                  </a:lnTo>
                  <a:lnTo>
                    <a:pt x="21600" y="6171"/>
                  </a:lnTo>
                  <a:close/>
                </a:path>
              </a:pathLst>
            </a:custGeom>
            <a:solidFill>
              <a:srgbClr val="FFFFFF"/>
            </a:solidFill>
            <a:ln w="9525">
              <a:solidFill>
                <a:srgbClr val="000000"/>
              </a:solidFill>
              <a:miter lim="800000"/>
              <a:headEnd/>
              <a:tailEnd/>
            </a:ln>
          </p:spPr>
          <p:txBody>
            <a:bodyPr/>
            <a:lstStyle/>
            <a:p>
              <a:endParaRPr lang="en-US"/>
            </a:p>
          </p:txBody>
        </p:sp>
        <p:sp>
          <p:nvSpPr>
            <p:cNvPr id="47114" name="AutoShape 11"/>
            <p:cNvSpPr>
              <a:spLocks noChangeArrowheads="1"/>
            </p:cNvSpPr>
            <p:nvPr/>
          </p:nvSpPr>
          <p:spPr bwMode="auto">
            <a:xfrm>
              <a:off x="5940" y="8820"/>
              <a:ext cx="868" cy="1079"/>
            </a:xfrm>
            <a:prstGeom prst="upDownArrow">
              <a:avLst>
                <a:gd name="adj1" fmla="val 50000"/>
                <a:gd name="adj2" fmla="val 24862"/>
              </a:avLst>
            </a:prstGeom>
            <a:solidFill>
              <a:srgbClr val="FFFFFF"/>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marL="838200" indent="-838200" eaLnBrk="1" hangingPunct="1">
              <a:defRPr/>
            </a:pPr>
            <a:r>
              <a:rPr lang="en-GB" sz="3600" b="1" dirty="0" smtClean="0"/>
              <a:t>Goal and Objective-setting</a:t>
            </a:r>
            <a:br>
              <a:rPr lang="en-GB" sz="3600" b="1" dirty="0" smtClean="0"/>
            </a:br>
            <a:endParaRPr lang="en-US" sz="3600" b="1" dirty="0" smtClean="0"/>
          </a:p>
        </p:txBody>
      </p:sp>
      <p:sp>
        <p:nvSpPr>
          <p:cNvPr id="8195" name="Rectangle 3"/>
          <p:cNvSpPr>
            <a:spLocks noGrp="1" noChangeArrowheads="1"/>
          </p:cNvSpPr>
          <p:nvPr>
            <p:ph idx="1"/>
          </p:nvPr>
        </p:nvSpPr>
        <p:spPr>
          <a:xfrm>
            <a:off x="457200" y="1066800"/>
            <a:ext cx="8229600" cy="5029200"/>
          </a:xfrm>
        </p:spPr>
        <p:txBody>
          <a:bodyPr/>
          <a:lstStyle/>
          <a:p>
            <a:pPr eaLnBrk="1" hangingPunct="1">
              <a:lnSpc>
                <a:spcPct val="90000"/>
              </a:lnSpc>
              <a:defRPr/>
            </a:pPr>
            <a:r>
              <a:rPr lang="en-GB" sz="2000" b="1" i="1" smtClean="0"/>
              <a:t>Goals</a:t>
            </a:r>
            <a:r>
              <a:rPr lang="en-GB" sz="2000" smtClean="0"/>
              <a:t> are fairly loose statements of principle that establish a direction, and would hardly provide measurable variables for gauging success.</a:t>
            </a:r>
          </a:p>
          <a:p>
            <a:pPr eaLnBrk="1" hangingPunct="1">
              <a:lnSpc>
                <a:spcPct val="90000"/>
              </a:lnSpc>
              <a:defRPr/>
            </a:pPr>
            <a:endParaRPr lang="en-GB" sz="2000" i="1" smtClean="0"/>
          </a:p>
          <a:p>
            <a:pPr eaLnBrk="1" hangingPunct="1">
              <a:lnSpc>
                <a:spcPct val="90000"/>
              </a:lnSpc>
              <a:defRPr/>
            </a:pPr>
            <a:r>
              <a:rPr lang="en-GB" sz="2000" b="1" i="1" smtClean="0"/>
              <a:t>Objectives</a:t>
            </a:r>
            <a:r>
              <a:rPr lang="en-GB" sz="2000" b="1" smtClean="0"/>
              <a:t> </a:t>
            </a:r>
            <a:r>
              <a:rPr lang="en-GB" sz="2000" smtClean="0"/>
              <a:t>are translations of goals into something that is achievable; hence their statement is more programmatic and measurable.</a:t>
            </a:r>
          </a:p>
          <a:p>
            <a:pPr eaLnBrk="1" hangingPunct="1">
              <a:lnSpc>
                <a:spcPct val="90000"/>
              </a:lnSpc>
              <a:defRPr/>
            </a:pPr>
            <a:endParaRPr lang="en-GB" sz="2000" smtClean="0"/>
          </a:p>
          <a:p>
            <a:pPr eaLnBrk="1" hangingPunct="1">
              <a:lnSpc>
                <a:spcPct val="90000"/>
              </a:lnSpc>
              <a:defRPr/>
            </a:pPr>
            <a:r>
              <a:rPr lang="en-GB" sz="2000" smtClean="0"/>
              <a:t>Urban design goals and objectives can occur at any scale of urban design (macro to micro). An urban design scheme devoid of clear goals and objectives can easily be dismissed.</a:t>
            </a:r>
          </a:p>
          <a:p>
            <a:pPr eaLnBrk="1" hangingPunct="1">
              <a:lnSpc>
                <a:spcPct val="90000"/>
              </a:lnSpc>
              <a:defRPr/>
            </a:pPr>
            <a:endParaRPr lang="en-GB" sz="2000" smtClean="0"/>
          </a:p>
          <a:p>
            <a:pPr eaLnBrk="1" hangingPunct="1">
              <a:lnSpc>
                <a:spcPct val="90000"/>
              </a:lnSpc>
              <a:defRPr/>
            </a:pPr>
            <a:r>
              <a:rPr lang="en-GB" sz="2000" smtClean="0"/>
              <a:t>In contemporary societies, change is the norm and the goals of individuals and groups are frequently at odds, making it complicated a task to undertake.</a:t>
            </a:r>
            <a:endParaRPr lang="en-US" sz="2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71" name="Group 55"/>
          <p:cNvGraphicFramePr>
            <a:graphicFrameLocks noGrp="1"/>
          </p:cNvGraphicFramePr>
          <p:nvPr>
            <p:ph/>
            <p:extLst>
              <p:ext uri="{D42A27DB-BD31-4B8C-83A1-F6EECF244321}">
                <p14:modId xmlns:p14="http://schemas.microsoft.com/office/powerpoint/2010/main" xmlns="" val="1492353691"/>
              </p:ext>
            </p:extLst>
          </p:nvPr>
        </p:nvGraphicFramePr>
        <p:xfrm>
          <a:off x="228601" y="304800"/>
          <a:ext cx="8153400" cy="5973763"/>
        </p:xfrm>
        <a:graphic>
          <a:graphicData uri="http://schemas.openxmlformats.org/drawingml/2006/table">
            <a:tbl>
              <a:tblPr/>
              <a:tblGrid>
                <a:gridCol w="1731696"/>
                <a:gridCol w="2886159"/>
                <a:gridCol w="3535545"/>
              </a:tblGrid>
              <a:tr h="68583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Locale/scale</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Goal</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(example)</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1" i="0" u="none" strike="noStrike" cap="none" normalizeH="0" baseline="0" smtClean="0">
                          <a:ln>
                            <a:noFill/>
                          </a:ln>
                          <a:solidFill>
                            <a:schemeClr val="tx1"/>
                          </a:solidFill>
                          <a:effectLst>
                            <a:outerShdw blurRad="38100" dist="38100" dir="2700000" algn="tl">
                              <a:srgbClr val="000000"/>
                            </a:outerShdw>
                          </a:effectLst>
                          <a:latin typeface="Tahoma" pitchFamily="34" charset="0"/>
                        </a:rPr>
                        <a:t>Objective</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(example)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291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Region</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 engender a feeling of the countryside into the city</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 develop parks along all the waterways that connect developed urban areas and open countryside</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73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City</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 maintain the downtown area as a strong metropolitan centre</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 create economic incentives for downtown reinvestment</a:t>
                      </a:r>
                      <a:endPar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8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Neighbourhood</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 reduce conflicts between residential and industrial land uses</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 create visual and acoustical buffers using fencing and landscaping between all residential property that abuts industrial land uses</a:t>
                      </a:r>
                      <a:r>
                        <a:rPr kumimoji="0" lang="en-US"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191">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Block</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To maintain the sense of visual enclosure that presently exists on the street</a:t>
                      </a:r>
                      <a:r>
                        <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pitchFamily="34" charset="0"/>
                        </a:rPr>
                        <a:t> </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GB" sz="1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To limit new development to existing building heights and setbacks in conformance with existing street character</a:t>
                      </a:r>
                      <a:r>
                        <a:rPr kumimoji="0" lang="en-GB"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rPr>
                        <a:t> </a:t>
                      </a: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Tahoma" pitchFamily="34"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533400"/>
            <a:ext cx="8229600" cy="639763"/>
          </a:xfrm>
        </p:spPr>
        <p:txBody>
          <a:bodyPr/>
          <a:lstStyle/>
          <a:p>
            <a:pPr marL="838200" indent="-838200" eaLnBrk="1" hangingPunct="1">
              <a:defRPr/>
            </a:pPr>
            <a:r>
              <a:rPr lang="en-GB" sz="3600" b="1" dirty="0" smtClean="0"/>
              <a:t>Situational analysis</a:t>
            </a:r>
            <a:br>
              <a:rPr lang="en-GB" sz="3600" b="1" dirty="0" smtClean="0"/>
            </a:br>
            <a:endParaRPr lang="en-US" sz="3600" b="1" dirty="0" smtClean="0"/>
          </a:p>
        </p:txBody>
      </p:sp>
      <p:sp>
        <p:nvSpPr>
          <p:cNvPr id="11267" name="Rectangle 3"/>
          <p:cNvSpPr>
            <a:spLocks noGrp="1" noChangeArrowheads="1"/>
          </p:cNvSpPr>
          <p:nvPr>
            <p:ph idx="1"/>
          </p:nvPr>
        </p:nvSpPr>
        <p:spPr>
          <a:xfrm>
            <a:off x="457200" y="1066800"/>
            <a:ext cx="7848600" cy="5029200"/>
          </a:xfrm>
        </p:spPr>
        <p:txBody>
          <a:bodyPr/>
          <a:lstStyle/>
          <a:p>
            <a:pPr algn="just" eaLnBrk="1" hangingPunct="1">
              <a:lnSpc>
                <a:spcPct val="80000"/>
              </a:lnSpc>
              <a:buFont typeface="Wingdings" pitchFamily="2" charset="2"/>
              <a:buChar char="q"/>
              <a:defRPr/>
            </a:pPr>
            <a:r>
              <a:rPr lang="en-GB" sz="2400" dirty="0" smtClean="0"/>
              <a:t>Through inventories and other data collection techniques.</a:t>
            </a:r>
          </a:p>
          <a:p>
            <a:pPr algn="just" eaLnBrk="1" hangingPunct="1">
              <a:lnSpc>
                <a:spcPct val="80000"/>
              </a:lnSpc>
              <a:buFont typeface="Wingdings" pitchFamily="2" charset="2"/>
              <a:buChar char="q"/>
              <a:defRPr/>
            </a:pPr>
            <a:endParaRPr lang="en-GB" sz="2400" dirty="0" smtClean="0"/>
          </a:p>
          <a:p>
            <a:pPr algn="just" eaLnBrk="1" hangingPunct="1">
              <a:lnSpc>
                <a:spcPct val="80000"/>
              </a:lnSpc>
              <a:buFont typeface="Wingdings" pitchFamily="2" charset="2"/>
              <a:buChar char="q"/>
              <a:defRPr/>
            </a:pPr>
            <a:r>
              <a:rPr lang="en-GB" sz="2400" dirty="0" smtClean="0"/>
              <a:t>Considerations include land use, population, transportation, natural systems, and topography; the varied character of areas, structure of neighbourhoods, business areas etc.</a:t>
            </a:r>
          </a:p>
          <a:p>
            <a:pPr algn="just" eaLnBrk="1" hangingPunct="1">
              <a:lnSpc>
                <a:spcPct val="80000"/>
              </a:lnSpc>
              <a:buFont typeface="Wingdings" pitchFamily="2" charset="2"/>
              <a:buChar char="q"/>
              <a:defRPr/>
            </a:pPr>
            <a:endParaRPr lang="en-GB" sz="2400" dirty="0" smtClean="0"/>
          </a:p>
          <a:p>
            <a:pPr algn="just" eaLnBrk="1" hangingPunct="1">
              <a:lnSpc>
                <a:spcPct val="80000"/>
              </a:lnSpc>
              <a:buFont typeface="Wingdings" pitchFamily="2" charset="2"/>
              <a:buChar char="q"/>
              <a:defRPr/>
            </a:pPr>
            <a:r>
              <a:rPr lang="en-GB" sz="2400" dirty="0" smtClean="0"/>
              <a:t>Central to understanding the structure, organization, and pattern of urban areas</a:t>
            </a:r>
            <a:r>
              <a:rPr lang="en-US" sz="2400" dirty="0" smtClean="0"/>
              <a:t>  </a:t>
            </a:r>
          </a:p>
          <a:p>
            <a:pPr algn="just" eaLnBrk="1" hangingPunct="1">
              <a:lnSpc>
                <a:spcPct val="80000"/>
              </a:lnSpc>
              <a:buFont typeface="Wingdings" pitchFamily="2" charset="2"/>
              <a:buChar char="q"/>
              <a:defRPr/>
            </a:pPr>
            <a:endParaRPr lang="en-US" sz="2400" dirty="0" smtClean="0"/>
          </a:p>
          <a:p>
            <a:pPr algn="just" eaLnBrk="1" hangingPunct="1">
              <a:lnSpc>
                <a:spcPct val="80000"/>
              </a:lnSpc>
              <a:buFont typeface="Wingdings" pitchFamily="2" charset="2"/>
              <a:buChar char="q"/>
              <a:defRPr/>
            </a:pPr>
            <a:r>
              <a:rPr lang="en-US" sz="2400" dirty="0" smtClean="0"/>
              <a:t>Includes:</a:t>
            </a:r>
          </a:p>
          <a:p>
            <a:pPr lvl="1" algn="just" eaLnBrk="1" hangingPunct="1">
              <a:lnSpc>
                <a:spcPct val="80000"/>
              </a:lnSpc>
              <a:buFont typeface="Wingdings" pitchFamily="2" charset="2"/>
              <a:buChar char="ü"/>
              <a:defRPr/>
            </a:pPr>
            <a:r>
              <a:rPr lang="en-US" sz="1800" dirty="0" smtClean="0"/>
              <a:t>     </a:t>
            </a:r>
            <a:r>
              <a:rPr lang="en-US" sz="2000" dirty="0" smtClean="0"/>
              <a:t>Visual survey;</a:t>
            </a:r>
          </a:p>
          <a:p>
            <a:pPr lvl="1" algn="just" eaLnBrk="1" hangingPunct="1">
              <a:lnSpc>
                <a:spcPct val="80000"/>
              </a:lnSpc>
              <a:buFont typeface="Wingdings" pitchFamily="2" charset="2"/>
              <a:buChar char="ü"/>
              <a:defRPr/>
            </a:pPr>
            <a:r>
              <a:rPr lang="en-US" sz="2000" dirty="0" smtClean="0"/>
              <a:t>     Identification of hard and soft areas;</a:t>
            </a:r>
          </a:p>
          <a:p>
            <a:pPr lvl="1" algn="just" eaLnBrk="1" hangingPunct="1">
              <a:lnSpc>
                <a:spcPct val="80000"/>
              </a:lnSpc>
              <a:buFont typeface="Wingdings" pitchFamily="2" charset="2"/>
              <a:buChar char="ü"/>
              <a:defRPr/>
            </a:pPr>
            <a:r>
              <a:rPr lang="en-US" sz="2000" dirty="0" smtClean="0"/>
              <a:t>     Functional analysis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z="3600" b="1" dirty="0" smtClean="0"/>
              <a:t>Visual survey</a:t>
            </a:r>
          </a:p>
        </p:txBody>
      </p:sp>
      <p:sp>
        <p:nvSpPr>
          <p:cNvPr id="12291" name="Rectangle 3"/>
          <p:cNvSpPr>
            <a:spLocks noGrp="1" noChangeArrowheads="1"/>
          </p:cNvSpPr>
          <p:nvPr>
            <p:ph idx="1"/>
          </p:nvPr>
        </p:nvSpPr>
        <p:spPr>
          <a:xfrm>
            <a:off x="457200" y="1219200"/>
            <a:ext cx="7620000" cy="5181600"/>
          </a:xfrm>
        </p:spPr>
        <p:txBody>
          <a:bodyPr/>
          <a:lstStyle/>
          <a:p>
            <a:pPr algn="just" eaLnBrk="1" hangingPunct="1">
              <a:lnSpc>
                <a:spcPct val="80000"/>
              </a:lnSpc>
              <a:defRPr/>
            </a:pPr>
            <a:r>
              <a:rPr lang="en-US" sz="2400" i="1" dirty="0" smtClean="0"/>
              <a:t>Graphic examination</a:t>
            </a:r>
            <a:r>
              <a:rPr lang="en-US" sz="2400" dirty="0" smtClean="0"/>
              <a:t> of the key physical elements and functional character of an area.</a:t>
            </a:r>
          </a:p>
          <a:p>
            <a:pPr algn="just" eaLnBrk="1" hangingPunct="1">
              <a:lnSpc>
                <a:spcPct val="80000"/>
              </a:lnSpc>
              <a:defRPr/>
            </a:pPr>
            <a:endParaRPr lang="en-US" sz="2400" dirty="0" smtClean="0"/>
          </a:p>
          <a:p>
            <a:pPr algn="just" eaLnBrk="1" hangingPunct="1">
              <a:lnSpc>
                <a:spcPct val="80000"/>
              </a:lnSpc>
              <a:defRPr/>
            </a:pPr>
            <a:r>
              <a:rPr lang="en-GB" sz="2400" dirty="0" smtClean="0"/>
              <a:t>A vocabulary of symbols exist: </a:t>
            </a:r>
            <a:r>
              <a:rPr lang="en-GB" sz="2400" i="1" dirty="0" smtClean="0"/>
              <a:t>edge, path, node, landmark, district</a:t>
            </a:r>
            <a:r>
              <a:rPr lang="en-GB" sz="2400" dirty="0" smtClean="0"/>
              <a:t> (after Lynch) that enables an urban designer to characterize, in graphic form, the key elements of the urban fabric. </a:t>
            </a:r>
          </a:p>
          <a:p>
            <a:pPr algn="just" eaLnBrk="1" hangingPunct="1">
              <a:lnSpc>
                <a:spcPct val="80000"/>
              </a:lnSpc>
              <a:defRPr/>
            </a:pPr>
            <a:endParaRPr lang="en-GB" sz="2400" dirty="0" smtClean="0"/>
          </a:p>
          <a:p>
            <a:pPr algn="just" eaLnBrk="1" hangingPunct="1">
              <a:lnSpc>
                <a:spcPct val="80000"/>
              </a:lnSpc>
              <a:defRPr/>
            </a:pPr>
            <a:r>
              <a:rPr lang="en-GB" sz="2400" i="1" dirty="0" smtClean="0"/>
              <a:t>Visual survey</a:t>
            </a:r>
            <a:r>
              <a:rPr lang="en-GB" sz="2400" dirty="0" smtClean="0"/>
              <a:t> is an urban design tool  used to communicate the perceptions of the structure and organization of a city.</a:t>
            </a:r>
            <a:r>
              <a:rPr lang="en-US" sz="2400" dirty="0" smtClean="0"/>
              <a:t> </a:t>
            </a:r>
          </a:p>
          <a:p>
            <a:pPr algn="just" eaLnBrk="1" hangingPunct="1">
              <a:lnSpc>
                <a:spcPct val="80000"/>
              </a:lnSpc>
              <a:defRPr/>
            </a:pPr>
            <a:endParaRPr lang="en-US" sz="2400" dirty="0" smtClean="0"/>
          </a:p>
          <a:p>
            <a:pPr algn="just" eaLnBrk="1" hangingPunct="1">
              <a:lnSpc>
                <a:spcPct val="80000"/>
              </a:lnSpc>
              <a:defRPr/>
            </a:pPr>
            <a:r>
              <a:rPr lang="en-US" sz="2400" i="1" dirty="0" err="1" smtClean="0"/>
              <a:t>Imageability</a:t>
            </a:r>
            <a:r>
              <a:rPr lang="en-US" sz="2400" i="1" dirty="0" smtClean="0"/>
              <a:t>/legibility:</a:t>
            </a:r>
            <a:r>
              <a:rPr lang="en-US" sz="2400" dirty="0" smtClean="0"/>
              <a:t> </a:t>
            </a:r>
            <a:r>
              <a:rPr lang="en-GB" sz="2400" dirty="0" smtClean="0"/>
              <a:t>A more legible city makes us feel less anxious about finding our way about in the city</a:t>
            </a:r>
            <a:r>
              <a:rPr lang="en-US" sz="2400"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marL="838200" indent="-838200" eaLnBrk="1" hangingPunct="1">
              <a:defRPr/>
            </a:pPr>
            <a:r>
              <a:rPr lang="en-GB" sz="3600" b="1" dirty="0" smtClean="0"/>
              <a:t>Identification of hard and soft areas</a:t>
            </a:r>
            <a:endParaRPr lang="en-US" sz="3600" b="1" dirty="0" smtClean="0"/>
          </a:p>
        </p:txBody>
      </p:sp>
      <p:sp>
        <p:nvSpPr>
          <p:cNvPr id="13315" name="Rectangle 3"/>
          <p:cNvSpPr>
            <a:spLocks noGrp="1" noChangeArrowheads="1"/>
          </p:cNvSpPr>
          <p:nvPr>
            <p:ph idx="1"/>
          </p:nvPr>
        </p:nvSpPr>
        <p:spPr/>
        <p:txBody>
          <a:bodyPr>
            <a:normAutofit lnSpcReduction="10000"/>
          </a:bodyPr>
          <a:lstStyle/>
          <a:p>
            <a:pPr algn="just" eaLnBrk="1" hangingPunct="1">
              <a:buFont typeface="Wingdings" pitchFamily="2" charset="2"/>
              <a:buChar char="q"/>
              <a:defRPr/>
            </a:pPr>
            <a:r>
              <a:rPr lang="en-GB" sz="2000" dirty="0" smtClean="0"/>
              <a:t>“Hard” and “soft” is concerned with “buildable” and “non-buildable”</a:t>
            </a:r>
            <a:r>
              <a:rPr lang="en-US" sz="2000" dirty="0" smtClean="0"/>
              <a:t> and </a:t>
            </a:r>
            <a:r>
              <a:rPr lang="en-GB" sz="2000" dirty="0" smtClean="0"/>
              <a:t>does not necessarily coincide with “built” and “</a:t>
            </a:r>
            <a:r>
              <a:rPr lang="en-GB" sz="2000" dirty="0" err="1" smtClean="0"/>
              <a:t>unbuilt</a:t>
            </a:r>
            <a:r>
              <a:rPr lang="en-GB" sz="2000" dirty="0" smtClean="0"/>
              <a:t>” .</a:t>
            </a:r>
          </a:p>
          <a:p>
            <a:pPr algn="just" eaLnBrk="1" hangingPunct="1">
              <a:buFont typeface="Wingdings" pitchFamily="2" charset="2"/>
              <a:buChar char="q"/>
              <a:defRPr/>
            </a:pPr>
            <a:endParaRPr lang="en-GB" sz="2000" dirty="0" smtClean="0"/>
          </a:p>
          <a:p>
            <a:pPr algn="just" eaLnBrk="1" hangingPunct="1">
              <a:buFont typeface="Wingdings" pitchFamily="2" charset="2"/>
              <a:buChar char="q"/>
              <a:defRPr/>
            </a:pPr>
            <a:r>
              <a:rPr lang="en-GB" sz="2000" dirty="0" smtClean="0"/>
              <a:t>Delineation of the urban fabric into </a:t>
            </a:r>
            <a:r>
              <a:rPr lang="en-GB" sz="2000" i="1" dirty="0" smtClean="0"/>
              <a:t>hard</a:t>
            </a:r>
            <a:r>
              <a:rPr lang="en-GB" sz="2000" dirty="0" smtClean="0"/>
              <a:t> and </a:t>
            </a:r>
            <a:r>
              <a:rPr lang="en-GB" sz="2000" i="1" dirty="0" smtClean="0"/>
              <a:t>soft</a:t>
            </a:r>
            <a:r>
              <a:rPr lang="en-GB" sz="2000" dirty="0" smtClean="0"/>
              <a:t> areas assists the designer in identification of the parts of the city that can accommodate growth and change, against those that are essentially fixed because they may be occupied by say historic monuments or cemeteries</a:t>
            </a:r>
            <a:r>
              <a:rPr lang="en-US" sz="2000" dirty="0" smtClean="0"/>
              <a:t> </a:t>
            </a:r>
          </a:p>
          <a:p>
            <a:pPr algn="just" eaLnBrk="1" hangingPunct="1">
              <a:buFont typeface="Wingdings" pitchFamily="2" charset="2"/>
              <a:buChar char="q"/>
              <a:defRPr/>
            </a:pPr>
            <a:endParaRPr lang="en-US" sz="2000" dirty="0" smtClean="0"/>
          </a:p>
          <a:p>
            <a:pPr algn="just" eaLnBrk="1" hangingPunct="1">
              <a:buFont typeface="Wingdings" pitchFamily="2" charset="2"/>
              <a:buChar char="q"/>
              <a:defRPr/>
            </a:pPr>
            <a:r>
              <a:rPr lang="en-GB" sz="2000" dirty="0" smtClean="0"/>
              <a:t>Thus, a hard area may be a public park near the city’s central business district that, despite the shortage of land, cannot be identified for new construction. On the other hand, a soft area may include neighbourhood or commercial district with an increasing number of vacant buildings or with condemned building stock that gives an opportunity for redevelopment.</a:t>
            </a:r>
            <a:endParaRPr lang="en-US" sz="2000"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691</TotalTime>
  <Words>2585</Words>
  <Application>Microsoft Office PowerPoint</Application>
  <PresentationFormat>On-screen Show (4:3)</PresentationFormat>
  <Paragraphs>312</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Lecture # 05 Urban Design Process</vt:lpstr>
      <vt:lpstr>URBAN DESIGN PROCESS</vt:lpstr>
      <vt:lpstr>Urban Design as Technique  I. Formal /Linear Process</vt:lpstr>
      <vt:lpstr>Problem identification</vt:lpstr>
      <vt:lpstr>Goal and Objective-setting </vt:lpstr>
      <vt:lpstr>Slide 6</vt:lpstr>
      <vt:lpstr>Situational analysis </vt:lpstr>
      <vt:lpstr>Visual survey</vt:lpstr>
      <vt:lpstr>Identification of hard and soft areas</vt:lpstr>
      <vt:lpstr>Functional analysis </vt:lpstr>
      <vt:lpstr>Synthesis</vt:lpstr>
      <vt:lpstr>Evaluation</vt:lpstr>
      <vt:lpstr>Implementation</vt:lpstr>
      <vt:lpstr>Slide 14</vt:lpstr>
      <vt:lpstr>Slide 15</vt:lpstr>
      <vt:lpstr>Slide 16</vt:lpstr>
      <vt:lpstr>Components of a visual survey</vt:lpstr>
      <vt:lpstr>Image of the city (paths, districts, edges, landmarks, nodes) </vt:lpstr>
      <vt:lpstr>Landform and Nature </vt:lpstr>
      <vt:lpstr>Slide 20</vt:lpstr>
      <vt:lpstr>Shape of urban form</vt:lpstr>
      <vt:lpstr>Size and Density</vt:lpstr>
      <vt:lpstr>Local Climate</vt:lpstr>
      <vt:lpstr>Pattern, Grain and Texture</vt:lpstr>
      <vt:lpstr>Urban Spaces and Open Spaces</vt:lpstr>
      <vt:lpstr>Slide 26</vt:lpstr>
      <vt:lpstr>Routes of movement (cont’d)</vt:lpstr>
      <vt:lpstr>Evaluation of streets</vt:lpstr>
      <vt:lpstr>Districts of a city</vt:lpstr>
      <vt:lpstr>Districts (cont’d)</vt:lpstr>
      <vt:lpstr>Activity structure</vt:lpstr>
      <vt:lpstr>Orientation</vt:lpstr>
      <vt:lpstr>Details</vt:lpstr>
      <vt:lpstr>Pedestrian Areas</vt:lpstr>
      <vt:lpstr>Vistas and Skylines</vt:lpstr>
      <vt:lpstr>Skylines</vt:lpstr>
      <vt:lpstr>Non-physical Aspects</vt:lpstr>
      <vt:lpstr>Problem Areas</vt:lpstr>
      <vt:lpstr>Recording Results of a Visual Survey</vt:lpstr>
      <vt:lpstr>Visual Survey Recording Checklist</vt:lpstr>
      <vt:lpstr>Visual Survey Recording Checklist</vt:lpstr>
      <vt:lpstr>Urban Design as Process</vt:lpstr>
      <vt:lpstr>Slide 43</vt:lpstr>
      <vt:lpstr>Implementation models (urban design as process)</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URBAN DESIGN PROCESS</dc:title>
  <dc:creator>CHARLES DADU</dc:creator>
  <cp:lastModifiedBy>AJ</cp:lastModifiedBy>
  <cp:revision>59</cp:revision>
  <dcterms:created xsi:type="dcterms:W3CDTF">2007-04-22T22:53:31Z</dcterms:created>
  <dcterms:modified xsi:type="dcterms:W3CDTF">2020-04-27T11:20:42Z</dcterms:modified>
</cp:coreProperties>
</file>